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media/image2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65" r:id="rId1"/>
  </p:sldMasterIdLst>
  <p:notesMasterIdLst>
    <p:notesMasterId r:id="rId31"/>
  </p:notesMasterIdLst>
  <p:sldIdLst>
    <p:sldId id="256" r:id="rId2"/>
    <p:sldId id="342" r:id="rId3"/>
    <p:sldId id="343" r:id="rId4"/>
    <p:sldId id="344" r:id="rId5"/>
    <p:sldId id="261" r:id="rId6"/>
    <p:sldId id="263" r:id="rId7"/>
    <p:sldId id="349" r:id="rId8"/>
    <p:sldId id="295" r:id="rId9"/>
    <p:sldId id="291" r:id="rId10"/>
    <p:sldId id="293" r:id="rId11"/>
    <p:sldId id="296" r:id="rId12"/>
    <p:sldId id="345" r:id="rId13"/>
    <p:sldId id="350" r:id="rId14"/>
    <p:sldId id="351" r:id="rId15"/>
    <p:sldId id="264" r:id="rId16"/>
    <p:sldId id="269" r:id="rId17"/>
    <p:sldId id="270" r:id="rId18"/>
    <p:sldId id="308" r:id="rId19"/>
    <p:sldId id="346" r:id="rId20"/>
    <p:sldId id="313" r:id="rId21"/>
    <p:sldId id="314" r:id="rId22"/>
    <p:sldId id="347" r:id="rId23"/>
    <p:sldId id="352" r:id="rId24"/>
    <p:sldId id="353" r:id="rId25"/>
    <p:sldId id="354" r:id="rId26"/>
    <p:sldId id="355" r:id="rId27"/>
    <p:sldId id="305" r:id="rId28"/>
    <p:sldId id="306" r:id="rId29"/>
    <p:sldId id="340" r:id="rId30"/>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4765" autoAdjust="0"/>
  </p:normalViewPr>
  <p:slideViewPr>
    <p:cSldViewPr>
      <p:cViewPr varScale="1">
        <p:scale>
          <a:sx n="87" d="100"/>
          <a:sy n="87" d="100"/>
        </p:scale>
        <p:origin x="-2112"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7" d="100"/>
          <a:sy n="107" d="100"/>
        </p:scale>
        <p:origin x="6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hyperlink" Target="about:blank" TargetMode="Externa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 Id="rId9"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17.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9622E-9329-4134-9218-24F97DCCB25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BB1663-D09A-4007-ADC5-ACF8B2F40222}">
      <dgm:prSet/>
      <dgm:spPr/>
      <dgm:t>
        <a:bodyPr/>
        <a:lstStyle/>
        <a:p>
          <a:r>
            <a:rPr lang="en-US" dirty="0"/>
            <a:t>ROLE OF A TREASURER</a:t>
          </a:r>
        </a:p>
      </dgm:t>
    </dgm:pt>
    <dgm:pt modelId="{83D4C9A1-613A-4DA9-882A-AD7486E54261}" type="parTrans" cxnId="{B33C1C96-FD3B-400D-90C1-1EA6119C1BC9}">
      <dgm:prSet/>
      <dgm:spPr/>
      <dgm:t>
        <a:bodyPr/>
        <a:lstStyle/>
        <a:p>
          <a:endParaRPr lang="en-US"/>
        </a:p>
      </dgm:t>
    </dgm:pt>
    <dgm:pt modelId="{4B516246-7D4C-40F7-8288-94AD78E319B5}" type="sibTrans" cxnId="{B33C1C96-FD3B-400D-90C1-1EA6119C1BC9}">
      <dgm:prSet/>
      <dgm:spPr/>
      <dgm:t>
        <a:bodyPr/>
        <a:lstStyle/>
        <a:p>
          <a:endParaRPr lang="en-US"/>
        </a:p>
      </dgm:t>
    </dgm:pt>
    <dgm:pt modelId="{ABD603E4-A287-4073-B52E-6E2936DC62A0}">
      <dgm:prSet/>
      <dgm:spPr/>
      <dgm:t>
        <a:bodyPr/>
        <a:lstStyle/>
        <a:p>
          <a:r>
            <a:rPr lang="en-US"/>
            <a:t>DIRECT DEPOSITS FROM NATIONAL</a:t>
          </a:r>
        </a:p>
      </dgm:t>
    </dgm:pt>
    <dgm:pt modelId="{0F8FA9C3-28D7-4E24-8FED-3203335545CF}" type="parTrans" cxnId="{54DEA378-6357-4D38-BA84-15C06B6FB57E}">
      <dgm:prSet/>
      <dgm:spPr/>
      <dgm:t>
        <a:bodyPr/>
        <a:lstStyle/>
        <a:p>
          <a:endParaRPr lang="en-US"/>
        </a:p>
      </dgm:t>
    </dgm:pt>
    <dgm:pt modelId="{B3A37CBF-57D3-4E0B-9085-3E53190B160D}" type="sibTrans" cxnId="{54DEA378-6357-4D38-BA84-15C06B6FB57E}">
      <dgm:prSet/>
      <dgm:spPr/>
      <dgm:t>
        <a:bodyPr/>
        <a:lstStyle/>
        <a:p>
          <a:endParaRPr lang="en-US"/>
        </a:p>
      </dgm:t>
    </dgm:pt>
    <dgm:pt modelId="{EEE0E05E-A0D0-4340-8FB6-430A21ECF4B7}">
      <dgm:prSet/>
      <dgm:spPr/>
      <dgm:t>
        <a:bodyPr/>
        <a:lstStyle/>
        <a:p>
          <a:r>
            <a:rPr lang="en-US" dirty="0"/>
            <a:t>MALTA</a:t>
          </a:r>
        </a:p>
      </dgm:t>
    </dgm:pt>
    <dgm:pt modelId="{02192164-55F7-4EFE-A2D9-F2F2A2460459}" type="parTrans" cxnId="{6D0A89DC-919B-472F-8FB2-EC00E055F080}">
      <dgm:prSet/>
      <dgm:spPr/>
      <dgm:t>
        <a:bodyPr/>
        <a:lstStyle/>
        <a:p>
          <a:endParaRPr lang="en-US"/>
        </a:p>
      </dgm:t>
    </dgm:pt>
    <dgm:pt modelId="{B54974AC-BE06-4736-B05C-79418C8304D1}" type="sibTrans" cxnId="{6D0A89DC-919B-472F-8FB2-EC00E055F080}">
      <dgm:prSet/>
      <dgm:spPr/>
      <dgm:t>
        <a:bodyPr/>
        <a:lstStyle/>
        <a:p>
          <a:endParaRPr lang="en-US"/>
        </a:p>
      </dgm:t>
    </dgm:pt>
    <dgm:pt modelId="{7C987828-9CBE-4ABE-879E-772D27FC7000}">
      <dgm:prSet/>
      <dgm:spPr/>
      <dgm:t>
        <a:bodyPr/>
        <a:lstStyle/>
        <a:p>
          <a:r>
            <a:rPr lang="en-US" dirty="0"/>
            <a:t>AUXILIARY – ‘MAKE A GIFT’</a:t>
          </a:r>
        </a:p>
      </dgm:t>
    </dgm:pt>
    <dgm:pt modelId="{7922C025-3D07-4D5A-BA81-F1CEE67921F7}" type="parTrans" cxnId="{2002D468-6F9F-44B5-BDDC-0F3D5298F954}">
      <dgm:prSet/>
      <dgm:spPr/>
      <dgm:t>
        <a:bodyPr/>
        <a:lstStyle/>
        <a:p>
          <a:endParaRPr lang="en-US"/>
        </a:p>
      </dgm:t>
    </dgm:pt>
    <dgm:pt modelId="{2B245EE2-44A5-42F9-834D-0A88F81F90A0}" type="sibTrans" cxnId="{2002D468-6F9F-44B5-BDDC-0F3D5298F954}">
      <dgm:prSet/>
      <dgm:spPr/>
      <dgm:t>
        <a:bodyPr/>
        <a:lstStyle/>
        <a:p>
          <a:endParaRPr lang="en-US"/>
        </a:p>
      </dgm:t>
    </dgm:pt>
    <dgm:pt modelId="{9BA9A1EB-9513-4F02-BC28-EFE0535167DE}">
      <dgm:prSet/>
      <dgm:spPr/>
      <dgm:t>
        <a:bodyPr/>
        <a:lstStyle/>
        <a:p>
          <a:r>
            <a:rPr lang="en-US" dirty="0"/>
            <a:t>IRS</a:t>
          </a:r>
        </a:p>
      </dgm:t>
    </dgm:pt>
    <dgm:pt modelId="{BF69FBCB-12E3-426B-AB74-82D029662EF1}" type="parTrans" cxnId="{2FB2B66E-1900-4902-AFD8-2023E2E31D2C}">
      <dgm:prSet/>
      <dgm:spPr/>
      <dgm:t>
        <a:bodyPr/>
        <a:lstStyle/>
        <a:p>
          <a:endParaRPr lang="en-US"/>
        </a:p>
      </dgm:t>
    </dgm:pt>
    <dgm:pt modelId="{FDD2CCB1-E443-462C-B893-F5C365BFAB45}" type="sibTrans" cxnId="{2FB2B66E-1900-4902-AFD8-2023E2E31D2C}">
      <dgm:prSet/>
      <dgm:spPr/>
      <dgm:t>
        <a:bodyPr/>
        <a:lstStyle/>
        <a:p>
          <a:endParaRPr lang="en-US"/>
        </a:p>
      </dgm:t>
    </dgm:pt>
    <dgm:pt modelId="{DA653FDD-335E-46D3-ADBE-9EA7D8220677}">
      <dgm:prSet/>
      <dgm:spPr/>
      <dgm:t>
        <a:bodyPr/>
        <a:lstStyle/>
        <a:p>
          <a:r>
            <a:rPr lang="en-US" dirty="0"/>
            <a:t>RETENTION OF RECORDS</a:t>
          </a:r>
        </a:p>
      </dgm:t>
    </dgm:pt>
    <dgm:pt modelId="{47190AE9-A893-4FBD-B12B-554AB596A118}" type="parTrans" cxnId="{9940C6B4-7C80-4AA9-A486-6A9F1240880B}">
      <dgm:prSet/>
      <dgm:spPr/>
      <dgm:t>
        <a:bodyPr/>
        <a:lstStyle/>
        <a:p>
          <a:endParaRPr lang="en-US"/>
        </a:p>
      </dgm:t>
    </dgm:pt>
    <dgm:pt modelId="{760880BF-D72F-4B6C-95CF-CA07CFDA266A}" type="sibTrans" cxnId="{9940C6B4-7C80-4AA9-A486-6A9F1240880B}">
      <dgm:prSet/>
      <dgm:spPr/>
      <dgm:t>
        <a:bodyPr/>
        <a:lstStyle/>
        <a:p>
          <a:endParaRPr lang="en-US"/>
        </a:p>
      </dgm:t>
    </dgm:pt>
    <dgm:pt modelId="{3B41D2C1-46BE-451B-89D0-8A12217E3332}">
      <dgm:prSet/>
      <dgm:spPr/>
      <dgm:t>
        <a:bodyPr/>
        <a:lstStyle/>
        <a:p>
          <a:r>
            <a:rPr lang="en-US" dirty="0"/>
            <a:t>FORMS</a:t>
          </a:r>
        </a:p>
      </dgm:t>
    </dgm:pt>
    <dgm:pt modelId="{5C4DBD3C-481F-4258-8EBC-67724BDF44C5}" type="parTrans" cxnId="{C11BECDE-FC6F-4857-AF03-B8C9435907AA}">
      <dgm:prSet/>
      <dgm:spPr/>
      <dgm:t>
        <a:bodyPr/>
        <a:lstStyle/>
        <a:p>
          <a:endParaRPr lang="en-US"/>
        </a:p>
      </dgm:t>
    </dgm:pt>
    <dgm:pt modelId="{B757D579-D07E-45BB-8FD6-092BD0045B55}" type="sibTrans" cxnId="{C11BECDE-FC6F-4857-AF03-B8C9435907AA}">
      <dgm:prSet/>
      <dgm:spPr/>
      <dgm:t>
        <a:bodyPr/>
        <a:lstStyle/>
        <a:p>
          <a:endParaRPr lang="en-US"/>
        </a:p>
      </dgm:t>
    </dgm:pt>
    <dgm:pt modelId="{01A8A120-4413-498F-9723-926308E61AF9}">
      <dgm:prSet/>
      <dgm:spPr/>
      <dgm:t>
        <a:bodyPr/>
        <a:lstStyle/>
        <a:p>
          <a:r>
            <a:rPr lang="en-US"/>
            <a:t>PRESIDENT AND TREASURER BONDS</a:t>
          </a:r>
        </a:p>
      </dgm:t>
    </dgm:pt>
    <dgm:pt modelId="{5E59908A-1B98-4D3D-97ED-EA42A02F9A54}" type="parTrans" cxnId="{300FC9DF-53CD-465F-89E7-E8B1C60ED1BB}">
      <dgm:prSet/>
      <dgm:spPr/>
      <dgm:t>
        <a:bodyPr/>
        <a:lstStyle/>
        <a:p>
          <a:endParaRPr lang="en-US"/>
        </a:p>
      </dgm:t>
    </dgm:pt>
    <dgm:pt modelId="{97951C79-6BAF-46DC-A582-EE8EB43F3F86}" type="sibTrans" cxnId="{300FC9DF-53CD-465F-89E7-E8B1C60ED1BB}">
      <dgm:prSet/>
      <dgm:spPr/>
      <dgm:t>
        <a:bodyPr/>
        <a:lstStyle/>
        <a:p>
          <a:endParaRPr lang="en-US"/>
        </a:p>
      </dgm:t>
    </dgm:pt>
    <dgm:pt modelId="{3A9F78B2-B314-4DE7-AB0D-D5E97728C959}">
      <dgm:prSet/>
      <dgm:spPr/>
      <dgm:t>
        <a:bodyPr/>
        <a:lstStyle/>
        <a:p>
          <a:r>
            <a:rPr lang="en-US" dirty="0"/>
            <a:t>TREASURER’S REPORT</a:t>
          </a:r>
        </a:p>
      </dgm:t>
    </dgm:pt>
    <dgm:pt modelId="{599C494B-5042-4139-BFFF-87DE4F698CA7}" type="parTrans" cxnId="{23C00B81-F255-4226-AA75-DC26E967F442}">
      <dgm:prSet/>
      <dgm:spPr/>
      <dgm:t>
        <a:bodyPr/>
        <a:lstStyle/>
        <a:p>
          <a:endParaRPr lang="en-US"/>
        </a:p>
      </dgm:t>
    </dgm:pt>
    <dgm:pt modelId="{91E93BB2-7147-46C4-8B5D-472967C8A1E2}" type="sibTrans" cxnId="{23C00B81-F255-4226-AA75-DC26E967F442}">
      <dgm:prSet/>
      <dgm:spPr/>
      <dgm:t>
        <a:bodyPr/>
        <a:lstStyle/>
        <a:p>
          <a:endParaRPr lang="en-US"/>
        </a:p>
      </dgm:t>
    </dgm:pt>
    <dgm:pt modelId="{B551B253-1FDF-4F32-B56A-3B9CF92108BB}" type="pres">
      <dgm:prSet presAssocID="{D1A9622E-9329-4134-9218-24F97DCCB25F}" presName="diagram" presStyleCnt="0">
        <dgm:presLayoutVars>
          <dgm:dir/>
          <dgm:resizeHandles val="exact"/>
        </dgm:presLayoutVars>
      </dgm:prSet>
      <dgm:spPr/>
      <dgm:t>
        <a:bodyPr/>
        <a:lstStyle/>
        <a:p>
          <a:endParaRPr lang="en-US"/>
        </a:p>
      </dgm:t>
    </dgm:pt>
    <dgm:pt modelId="{5D9FD51D-9F42-48A5-A9D4-52DF97245F1A}" type="pres">
      <dgm:prSet presAssocID="{FBBB1663-D09A-4007-ADC5-ACF8B2F40222}" presName="node" presStyleLbl="node1" presStyleIdx="0" presStyleCnt="9">
        <dgm:presLayoutVars>
          <dgm:bulletEnabled val="1"/>
        </dgm:presLayoutVars>
      </dgm:prSet>
      <dgm:spPr/>
      <dgm:t>
        <a:bodyPr/>
        <a:lstStyle/>
        <a:p>
          <a:endParaRPr lang="en-US"/>
        </a:p>
      </dgm:t>
    </dgm:pt>
    <dgm:pt modelId="{CCBC6CD3-8154-42BB-91D9-8849CB7F55B4}" type="pres">
      <dgm:prSet presAssocID="{4B516246-7D4C-40F7-8288-94AD78E319B5}" presName="sibTrans" presStyleCnt="0"/>
      <dgm:spPr/>
    </dgm:pt>
    <dgm:pt modelId="{5928B7C0-2572-45D2-A19A-99B449EA52ED}" type="pres">
      <dgm:prSet presAssocID="{ABD603E4-A287-4073-B52E-6E2936DC62A0}" presName="node" presStyleLbl="node1" presStyleIdx="1" presStyleCnt="9">
        <dgm:presLayoutVars>
          <dgm:bulletEnabled val="1"/>
        </dgm:presLayoutVars>
      </dgm:prSet>
      <dgm:spPr/>
      <dgm:t>
        <a:bodyPr/>
        <a:lstStyle/>
        <a:p>
          <a:endParaRPr lang="en-US"/>
        </a:p>
      </dgm:t>
    </dgm:pt>
    <dgm:pt modelId="{39ED823A-753F-4D0C-BD33-DBC008DAC2AE}" type="pres">
      <dgm:prSet presAssocID="{B3A37CBF-57D3-4E0B-9085-3E53190B160D}" presName="sibTrans" presStyleCnt="0"/>
      <dgm:spPr/>
    </dgm:pt>
    <dgm:pt modelId="{0D2013AB-CDA3-4601-9244-AD6EDD1BC22D}" type="pres">
      <dgm:prSet presAssocID="{EEE0E05E-A0D0-4340-8FB6-430A21ECF4B7}" presName="node" presStyleLbl="node1" presStyleIdx="2" presStyleCnt="9">
        <dgm:presLayoutVars>
          <dgm:bulletEnabled val="1"/>
        </dgm:presLayoutVars>
      </dgm:prSet>
      <dgm:spPr/>
      <dgm:t>
        <a:bodyPr/>
        <a:lstStyle/>
        <a:p>
          <a:endParaRPr lang="en-US"/>
        </a:p>
      </dgm:t>
    </dgm:pt>
    <dgm:pt modelId="{C0C03058-68F0-47A4-9E69-6C5461A40A9A}" type="pres">
      <dgm:prSet presAssocID="{B54974AC-BE06-4736-B05C-79418C8304D1}" presName="sibTrans" presStyleCnt="0"/>
      <dgm:spPr/>
    </dgm:pt>
    <dgm:pt modelId="{AC8858C5-A202-4C0F-9F4B-4B8C3E1392F8}" type="pres">
      <dgm:prSet presAssocID="{01A8A120-4413-498F-9723-926308E61AF9}" presName="node" presStyleLbl="node1" presStyleIdx="3" presStyleCnt="9">
        <dgm:presLayoutVars>
          <dgm:bulletEnabled val="1"/>
        </dgm:presLayoutVars>
      </dgm:prSet>
      <dgm:spPr/>
      <dgm:t>
        <a:bodyPr/>
        <a:lstStyle/>
        <a:p>
          <a:endParaRPr lang="en-US"/>
        </a:p>
      </dgm:t>
    </dgm:pt>
    <dgm:pt modelId="{5F6F3EB0-5CF5-4F1D-9446-A948CAB33A52}" type="pres">
      <dgm:prSet presAssocID="{97951C79-6BAF-46DC-A582-EE8EB43F3F86}" presName="sibTrans" presStyleCnt="0"/>
      <dgm:spPr/>
    </dgm:pt>
    <dgm:pt modelId="{3E00E135-A2E3-49D1-9721-5E69317CBB5D}" type="pres">
      <dgm:prSet presAssocID="{7C987828-9CBE-4ABE-879E-772D27FC7000}" presName="node" presStyleLbl="node1" presStyleIdx="4" presStyleCnt="9">
        <dgm:presLayoutVars>
          <dgm:bulletEnabled val="1"/>
        </dgm:presLayoutVars>
      </dgm:prSet>
      <dgm:spPr/>
      <dgm:t>
        <a:bodyPr/>
        <a:lstStyle/>
        <a:p>
          <a:endParaRPr lang="en-US"/>
        </a:p>
      </dgm:t>
    </dgm:pt>
    <dgm:pt modelId="{E384E659-4D48-4362-BF01-CCCFD2E7C6BA}" type="pres">
      <dgm:prSet presAssocID="{2B245EE2-44A5-42F9-834D-0A88F81F90A0}" presName="sibTrans" presStyleCnt="0"/>
      <dgm:spPr/>
    </dgm:pt>
    <dgm:pt modelId="{0B95C1AD-1534-4A8F-9CF0-AFFB9C2D2C14}" type="pres">
      <dgm:prSet presAssocID="{9BA9A1EB-9513-4F02-BC28-EFE0535167DE}" presName="node" presStyleLbl="node1" presStyleIdx="5" presStyleCnt="9">
        <dgm:presLayoutVars>
          <dgm:bulletEnabled val="1"/>
        </dgm:presLayoutVars>
      </dgm:prSet>
      <dgm:spPr/>
      <dgm:t>
        <a:bodyPr/>
        <a:lstStyle/>
        <a:p>
          <a:endParaRPr lang="en-US"/>
        </a:p>
      </dgm:t>
    </dgm:pt>
    <dgm:pt modelId="{8A27F74D-37F3-4A59-8BFE-E5E253BFEF3F}" type="pres">
      <dgm:prSet presAssocID="{FDD2CCB1-E443-462C-B893-F5C365BFAB45}" presName="sibTrans" presStyleCnt="0"/>
      <dgm:spPr/>
    </dgm:pt>
    <dgm:pt modelId="{3CEEF928-C2C3-4ECC-B387-67E48A69CFF9}" type="pres">
      <dgm:prSet presAssocID="{3A9F78B2-B314-4DE7-AB0D-D5E97728C959}" presName="node" presStyleLbl="node1" presStyleIdx="6" presStyleCnt="9">
        <dgm:presLayoutVars>
          <dgm:bulletEnabled val="1"/>
        </dgm:presLayoutVars>
      </dgm:prSet>
      <dgm:spPr/>
      <dgm:t>
        <a:bodyPr/>
        <a:lstStyle/>
        <a:p>
          <a:endParaRPr lang="en-US"/>
        </a:p>
      </dgm:t>
    </dgm:pt>
    <dgm:pt modelId="{99AB010B-628B-4324-B18F-192C6D147921}" type="pres">
      <dgm:prSet presAssocID="{91E93BB2-7147-46C4-8B5D-472967C8A1E2}" presName="sibTrans" presStyleCnt="0"/>
      <dgm:spPr/>
    </dgm:pt>
    <dgm:pt modelId="{589C57D6-2DE9-4E69-B8CA-EBACE3F7BA55}" type="pres">
      <dgm:prSet presAssocID="{DA653FDD-335E-46D3-ADBE-9EA7D8220677}" presName="node" presStyleLbl="node1" presStyleIdx="7" presStyleCnt="9">
        <dgm:presLayoutVars>
          <dgm:bulletEnabled val="1"/>
        </dgm:presLayoutVars>
      </dgm:prSet>
      <dgm:spPr/>
      <dgm:t>
        <a:bodyPr/>
        <a:lstStyle/>
        <a:p>
          <a:endParaRPr lang="en-US"/>
        </a:p>
      </dgm:t>
    </dgm:pt>
    <dgm:pt modelId="{BFBA13E1-5FB6-4D66-A738-1F8C2E0DC1FC}" type="pres">
      <dgm:prSet presAssocID="{760880BF-D72F-4B6C-95CF-CA07CFDA266A}" presName="sibTrans" presStyleCnt="0"/>
      <dgm:spPr/>
    </dgm:pt>
    <dgm:pt modelId="{0DEAC782-4665-419D-A316-DEC66A55B369}" type="pres">
      <dgm:prSet presAssocID="{3B41D2C1-46BE-451B-89D0-8A12217E3332}" presName="node" presStyleLbl="node1" presStyleIdx="8" presStyleCnt="9">
        <dgm:presLayoutVars>
          <dgm:bulletEnabled val="1"/>
        </dgm:presLayoutVars>
      </dgm:prSet>
      <dgm:spPr/>
      <dgm:t>
        <a:bodyPr/>
        <a:lstStyle/>
        <a:p>
          <a:endParaRPr lang="en-US"/>
        </a:p>
      </dgm:t>
    </dgm:pt>
  </dgm:ptLst>
  <dgm:cxnLst>
    <dgm:cxn modelId="{02BD5728-5956-49C0-A2ED-A01478981A13}" type="presOf" srcId="{EEE0E05E-A0D0-4340-8FB6-430A21ECF4B7}" destId="{0D2013AB-CDA3-4601-9244-AD6EDD1BC22D}" srcOrd="0" destOrd="0" presId="urn:microsoft.com/office/officeart/2005/8/layout/default"/>
    <dgm:cxn modelId="{D49E4688-A8A9-4A4A-84BC-8B058FAD8D95}" type="presOf" srcId="{3B41D2C1-46BE-451B-89D0-8A12217E3332}" destId="{0DEAC782-4665-419D-A316-DEC66A55B369}" srcOrd="0" destOrd="0" presId="urn:microsoft.com/office/officeart/2005/8/layout/default"/>
    <dgm:cxn modelId="{54DEA378-6357-4D38-BA84-15C06B6FB57E}" srcId="{D1A9622E-9329-4134-9218-24F97DCCB25F}" destId="{ABD603E4-A287-4073-B52E-6E2936DC62A0}" srcOrd="1" destOrd="0" parTransId="{0F8FA9C3-28D7-4E24-8FED-3203335545CF}" sibTransId="{B3A37CBF-57D3-4E0B-9085-3E53190B160D}"/>
    <dgm:cxn modelId="{680B831F-531D-4D9A-A982-226D3E3AE3F4}" type="presOf" srcId="{D1A9622E-9329-4134-9218-24F97DCCB25F}" destId="{B551B253-1FDF-4F32-B56A-3B9CF92108BB}" srcOrd="0" destOrd="0" presId="urn:microsoft.com/office/officeart/2005/8/layout/default"/>
    <dgm:cxn modelId="{300FC9DF-53CD-465F-89E7-E8B1C60ED1BB}" srcId="{D1A9622E-9329-4134-9218-24F97DCCB25F}" destId="{01A8A120-4413-498F-9723-926308E61AF9}" srcOrd="3" destOrd="0" parTransId="{5E59908A-1B98-4D3D-97ED-EA42A02F9A54}" sibTransId="{97951C79-6BAF-46DC-A582-EE8EB43F3F86}"/>
    <dgm:cxn modelId="{6D0A89DC-919B-472F-8FB2-EC00E055F080}" srcId="{D1A9622E-9329-4134-9218-24F97DCCB25F}" destId="{EEE0E05E-A0D0-4340-8FB6-430A21ECF4B7}" srcOrd="2" destOrd="0" parTransId="{02192164-55F7-4EFE-A2D9-F2F2A2460459}" sibTransId="{B54974AC-BE06-4736-B05C-79418C8304D1}"/>
    <dgm:cxn modelId="{B33C1C96-FD3B-400D-90C1-1EA6119C1BC9}" srcId="{D1A9622E-9329-4134-9218-24F97DCCB25F}" destId="{FBBB1663-D09A-4007-ADC5-ACF8B2F40222}" srcOrd="0" destOrd="0" parTransId="{83D4C9A1-613A-4DA9-882A-AD7486E54261}" sibTransId="{4B516246-7D4C-40F7-8288-94AD78E319B5}"/>
    <dgm:cxn modelId="{9940C6B4-7C80-4AA9-A486-6A9F1240880B}" srcId="{D1A9622E-9329-4134-9218-24F97DCCB25F}" destId="{DA653FDD-335E-46D3-ADBE-9EA7D8220677}" srcOrd="7" destOrd="0" parTransId="{47190AE9-A893-4FBD-B12B-554AB596A118}" sibTransId="{760880BF-D72F-4B6C-95CF-CA07CFDA266A}"/>
    <dgm:cxn modelId="{6601CCFE-D4C0-4FB2-9BA8-808E99D14F34}" type="presOf" srcId="{7C987828-9CBE-4ABE-879E-772D27FC7000}" destId="{3E00E135-A2E3-49D1-9721-5E69317CBB5D}" srcOrd="0" destOrd="0" presId="urn:microsoft.com/office/officeart/2005/8/layout/default"/>
    <dgm:cxn modelId="{15561772-7856-4375-B63C-A73E304D79B4}" type="presOf" srcId="{3A9F78B2-B314-4DE7-AB0D-D5E97728C959}" destId="{3CEEF928-C2C3-4ECC-B387-67E48A69CFF9}" srcOrd="0" destOrd="0" presId="urn:microsoft.com/office/officeart/2005/8/layout/default"/>
    <dgm:cxn modelId="{2002D468-6F9F-44B5-BDDC-0F3D5298F954}" srcId="{D1A9622E-9329-4134-9218-24F97DCCB25F}" destId="{7C987828-9CBE-4ABE-879E-772D27FC7000}" srcOrd="4" destOrd="0" parTransId="{7922C025-3D07-4D5A-BA81-F1CEE67921F7}" sibTransId="{2B245EE2-44A5-42F9-834D-0A88F81F90A0}"/>
    <dgm:cxn modelId="{C11BECDE-FC6F-4857-AF03-B8C9435907AA}" srcId="{D1A9622E-9329-4134-9218-24F97DCCB25F}" destId="{3B41D2C1-46BE-451B-89D0-8A12217E3332}" srcOrd="8" destOrd="0" parTransId="{5C4DBD3C-481F-4258-8EBC-67724BDF44C5}" sibTransId="{B757D579-D07E-45BB-8FD6-092BD0045B55}"/>
    <dgm:cxn modelId="{82C733D0-82DB-4452-9AD8-F04E2E6B31B0}" type="presOf" srcId="{01A8A120-4413-498F-9723-926308E61AF9}" destId="{AC8858C5-A202-4C0F-9F4B-4B8C3E1392F8}" srcOrd="0" destOrd="0" presId="urn:microsoft.com/office/officeart/2005/8/layout/default"/>
    <dgm:cxn modelId="{674EA694-48C7-42FE-ACFD-A4D89348DA89}" type="presOf" srcId="{FBBB1663-D09A-4007-ADC5-ACF8B2F40222}" destId="{5D9FD51D-9F42-48A5-A9D4-52DF97245F1A}" srcOrd="0" destOrd="0" presId="urn:microsoft.com/office/officeart/2005/8/layout/default"/>
    <dgm:cxn modelId="{23C00B81-F255-4226-AA75-DC26E967F442}" srcId="{D1A9622E-9329-4134-9218-24F97DCCB25F}" destId="{3A9F78B2-B314-4DE7-AB0D-D5E97728C959}" srcOrd="6" destOrd="0" parTransId="{599C494B-5042-4139-BFFF-87DE4F698CA7}" sibTransId="{91E93BB2-7147-46C4-8B5D-472967C8A1E2}"/>
    <dgm:cxn modelId="{184AB376-7BF2-48C6-B908-AA9CBBBE177D}" type="presOf" srcId="{DA653FDD-335E-46D3-ADBE-9EA7D8220677}" destId="{589C57D6-2DE9-4E69-B8CA-EBACE3F7BA55}" srcOrd="0" destOrd="0" presId="urn:microsoft.com/office/officeart/2005/8/layout/default"/>
    <dgm:cxn modelId="{AB43D998-3529-4185-BB8A-D37CFBC46931}" type="presOf" srcId="{9BA9A1EB-9513-4F02-BC28-EFE0535167DE}" destId="{0B95C1AD-1534-4A8F-9CF0-AFFB9C2D2C14}" srcOrd="0" destOrd="0" presId="urn:microsoft.com/office/officeart/2005/8/layout/default"/>
    <dgm:cxn modelId="{2FB2B66E-1900-4902-AFD8-2023E2E31D2C}" srcId="{D1A9622E-9329-4134-9218-24F97DCCB25F}" destId="{9BA9A1EB-9513-4F02-BC28-EFE0535167DE}" srcOrd="5" destOrd="0" parTransId="{BF69FBCB-12E3-426B-AB74-82D029662EF1}" sibTransId="{FDD2CCB1-E443-462C-B893-F5C365BFAB45}"/>
    <dgm:cxn modelId="{EB656B37-1C44-4F91-9EB9-94A07D02EDE2}" type="presOf" srcId="{ABD603E4-A287-4073-B52E-6E2936DC62A0}" destId="{5928B7C0-2572-45D2-A19A-99B449EA52ED}" srcOrd="0" destOrd="0" presId="urn:microsoft.com/office/officeart/2005/8/layout/default"/>
    <dgm:cxn modelId="{F1792D30-94BF-4BD9-B56E-81D08FDF31A2}" type="presParOf" srcId="{B551B253-1FDF-4F32-B56A-3B9CF92108BB}" destId="{5D9FD51D-9F42-48A5-A9D4-52DF97245F1A}" srcOrd="0" destOrd="0" presId="urn:microsoft.com/office/officeart/2005/8/layout/default"/>
    <dgm:cxn modelId="{52A80BDD-93A2-47EC-99CA-5F912DEEF8B5}" type="presParOf" srcId="{B551B253-1FDF-4F32-B56A-3B9CF92108BB}" destId="{CCBC6CD3-8154-42BB-91D9-8849CB7F55B4}" srcOrd="1" destOrd="0" presId="urn:microsoft.com/office/officeart/2005/8/layout/default"/>
    <dgm:cxn modelId="{1387C9E0-574B-4C47-9CBA-7E4EF8CC1816}" type="presParOf" srcId="{B551B253-1FDF-4F32-B56A-3B9CF92108BB}" destId="{5928B7C0-2572-45D2-A19A-99B449EA52ED}" srcOrd="2" destOrd="0" presId="urn:microsoft.com/office/officeart/2005/8/layout/default"/>
    <dgm:cxn modelId="{A652A2C8-651F-4E50-9926-84858F992616}" type="presParOf" srcId="{B551B253-1FDF-4F32-B56A-3B9CF92108BB}" destId="{39ED823A-753F-4D0C-BD33-DBC008DAC2AE}" srcOrd="3" destOrd="0" presId="urn:microsoft.com/office/officeart/2005/8/layout/default"/>
    <dgm:cxn modelId="{49B57051-FA50-42BC-9153-1931AF191693}" type="presParOf" srcId="{B551B253-1FDF-4F32-B56A-3B9CF92108BB}" destId="{0D2013AB-CDA3-4601-9244-AD6EDD1BC22D}" srcOrd="4" destOrd="0" presId="urn:microsoft.com/office/officeart/2005/8/layout/default"/>
    <dgm:cxn modelId="{342BE32C-84EE-4BE9-BF7A-42A17E6FF512}" type="presParOf" srcId="{B551B253-1FDF-4F32-B56A-3B9CF92108BB}" destId="{C0C03058-68F0-47A4-9E69-6C5461A40A9A}" srcOrd="5" destOrd="0" presId="urn:microsoft.com/office/officeart/2005/8/layout/default"/>
    <dgm:cxn modelId="{28F918EC-EB2E-40AE-9B59-D91D8F81498D}" type="presParOf" srcId="{B551B253-1FDF-4F32-B56A-3B9CF92108BB}" destId="{AC8858C5-A202-4C0F-9F4B-4B8C3E1392F8}" srcOrd="6" destOrd="0" presId="urn:microsoft.com/office/officeart/2005/8/layout/default"/>
    <dgm:cxn modelId="{AAAB0A01-258D-4D6B-8C6E-05822C149CC5}" type="presParOf" srcId="{B551B253-1FDF-4F32-B56A-3B9CF92108BB}" destId="{5F6F3EB0-5CF5-4F1D-9446-A948CAB33A52}" srcOrd="7" destOrd="0" presId="urn:microsoft.com/office/officeart/2005/8/layout/default"/>
    <dgm:cxn modelId="{F35BD7DD-5EA9-475E-9FB7-37B57B1CA4BE}" type="presParOf" srcId="{B551B253-1FDF-4F32-B56A-3B9CF92108BB}" destId="{3E00E135-A2E3-49D1-9721-5E69317CBB5D}" srcOrd="8" destOrd="0" presId="urn:microsoft.com/office/officeart/2005/8/layout/default"/>
    <dgm:cxn modelId="{3D071465-3D47-467B-B741-886E2773C92E}" type="presParOf" srcId="{B551B253-1FDF-4F32-B56A-3B9CF92108BB}" destId="{E384E659-4D48-4362-BF01-CCCFD2E7C6BA}" srcOrd="9" destOrd="0" presId="urn:microsoft.com/office/officeart/2005/8/layout/default"/>
    <dgm:cxn modelId="{366A12D0-2EFE-4D56-866E-6266E21F7309}" type="presParOf" srcId="{B551B253-1FDF-4F32-B56A-3B9CF92108BB}" destId="{0B95C1AD-1534-4A8F-9CF0-AFFB9C2D2C14}" srcOrd="10" destOrd="0" presId="urn:microsoft.com/office/officeart/2005/8/layout/default"/>
    <dgm:cxn modelId="{FCB443AC-F622-4001-86B4-10121B1425DB}" type="presParOf" srcId="{B551B253-1FDF-4F32-B56A-3B9CF92108BB}" destId="{8A27F74D-37F3-4A59-8BFE-E5E253BFEF3F}" srcOrd="11" destOrd="0" presId="urn:microsoft.com/office/officeart/2005/8/layout/default"/>
    <dgm:cxn modelId="{C94C1DC1-BEAA-42DD-9F86-6AC8C555718B}" type="presParOf" srcId="{B551B253-1FDF-4F32-B56A-3B9CF92108BB}" destId="{3CEEF928-C2C3-4ECC-B387-67E48A69CFF9}" srcOrd="12" destOrd="0" presId="urn:microsoft.com/office/officeart/2005/8/layout/default"/>
    <dgm:cxn modelId="{DE0AD973-DE3B-40E3-A519-F8C9189FB1FD}" type="presParOf" srcId="{B551B253-1FDF-4F32-B56A-3B9CF92108BB}" destId="{99AB010B-628B-4324-B18F-192C6D147921}" srcOrd="13" destOrd="0" presId="urn:microsoft.com/office/officeart/2005/8/layout/default"/>
    <dgm:cxn modelId="{B8631414-3F36-4416-9762-78D5E7A0B147}" type="presParOf" srcId="{B551B253-1FDF-4F32-B56A-3B9CF92108BB}" destId="{589C57D6-2DE9-4E69-B8CA-EBACE3F7BA55}" srcOrd="14" destOrd="0" presId="urn:microsoft.com/office/officeart/2005/8/layout/default"/>
    <dgm:cxn modelId="{4A0FFE24-1BA8-4C43-9FEA-A87EA81B0466}" type="presParOf" srcId="{B551B253-1FDF-4F32-B56A-3B9CF92108BB}" destId="{BFBA13E1-5FB6-4D66-A738-1F8C2E0DC1FC}" srcOrd="15" destOrd="0" presId="urn:microsoft.com/office/officeart/2005/8/layout/default"/>
    <dgm:cxn modelId="{48314333-4778-4E4C-83F7-3289132B1E87}" type="presParOf" srcId="{B551B253-1FDF-4F32-B56A-3B9CF92108BB}" destId="{0DEAC782-4665-419D-A316-DEC66A55B36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BFD7B-AF46-4323-9A9A-C749E0935C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2D63EC-082C-4A67-B01B-A52E82F80279}">
      <dgm:prSet/>
      <dgm:spPr/>
      <dgm:t>
        <a:bodyPr/>
        <a:lstStyle/>
        <a:p>
          <a:r>
            <a:rPr lang="en-US" b="0" i="0" baseline="0"/>
            <a:t>Duties of the Treasurer are most efficiently conducted through electronic means.  </a:t>
          </a:r>
          <a:r>
            <a:rPr lang="en-US" b="0" i="1" baseline="0"/>
            <a:t>	Basic computer knowledge is helpful. </a:t>
          </a:r>
          <a:endParaRPr lang="en-US"/>
        </a:p>
      </dgm:t>
    </dgm:pt>
    <dgm:pt modelId="{7D6D0E7C-16FD-4EBF-B398-5C90B3691A66}" type="parTrans" cxnId="{F37AB4BE-7F43-4C9F-976F-23F87D5CD18B}">
      <dgm:prSet/>
      <dgm:spPr/>
      <dgm:t>
        <a:bodyPr/>
        <a:lstStyle/>
        <a:p>
          <a:endParaRPr lang="en-US"/>
        </a:p>
      </dgm:t>
    </dgm:pt>
    <dgm:pt modelId="{170060BD-7698-4AFF-B98B-B58524632A3F}" type="sibTrans" cxnId="{F37AB4BE-7F43-4C9F-976F-23F87D5CD18B}">
      <dgm:prSet/>
      <dgm:spPr/>
      <dgm:t>
        <a:bodyPr/>
        <a:lstStyle/>
        <a:p>
          <a:endParaRPr lang="en-US"/>
        </a:p>
      </dgm:t>
    </dgm:pt>
    <dgm:pt modelId="{8BFAE741-197B-4244-A2BD-55DBACD9E8D5}">
      <dgm:prSet/>
      <dgm:spPr/>
      <dgm:t>
        <a:bodyPr/>
        <a:lstStyle/>
        <a:p>
          <a:r>
            <a:rPr lang="en-US" b="0" i="0" baseline="0" dirty="0"/>
            <a:t>The Treasurer is responsible for keeping National Headquarters up to  date with bank information, i.e., account number and/or routing number. </a:t>
          </a:r>
          <a:endParaRPr lang="en-US" dirty="0"/>
        </a:p>
      </dgm:t>
    </dgm:pt>
    <dgm:pt modelId="{A1CCBC77-7523-41DC-A274-94D33728EDAF}" type="parTrans" cxnId="{8537CBDE-D937-416C-B563-881DBF28FBEF}">
      <dgm:prSet/>
      <dgm:spPr/>
      <dgm:t>
        <a:bodyPr/>
        <a:lstStyle/>
        <a:p>
          <a:endParaRPr lang="en-US"/>
        </a:p>
      </dgm:t>
    </dgm:pt>
    <dgm:pt modelId="{2162C902-9A22-40C4-97C7-9DFD7879FBBA}" type="sibTrans" cxnId="{8537CBDE-D937-416C-B563-881DBF28FBEF}">
      <dgm:prSet/>
      <dgm:spPr/>
      <dgm:t>
        <a:bodyPr/>
        <a:lstStyle/>
        <a:p>
          <a:endParaRPr lang="en-US"/>
        </a:p>
      </dgm:t>
    </dgm:pt>
    <dgm:pt modelId="{460D4ACB-C77E-4A93-8933-CCDD9D9BCC04}">
      <dgm:prSet/>
      <dgm:spPr/>
      <dgm:t>
        <a:bodyPr/>
        <a:lstStyle/>
        <a:p>
          <a:r>
            <a:rPr lang="en-US" b="0" i="0" baseline="0" dirty="0"/>
            <a:t>The Treasurer shall write and sign checks as voted on.  </a:t>
          </a:r>
          <a:endParaRPr lang="en-US" dirty="0"/>
        </a:p>
      </dgm:t>
    </dgm:pt>
    <dgm:pt modelId="{C1BA3102-F870-4141-BBD3-96AB75AF1E26}" type="parTrans" cxnId="{A6663F86-20B0-48D6-A861-3E8A5832F469}">
      <dgm:prSet/>
      <dgm:spPr/>
      <dgm:t>
        <a:bodyPr/>
        <a:lstStyle/>
        <a:p>
          <a:endParaRPr lang="en-US"/>
        </a:p>
      </dgm:t>
    </dgm:pt>
    <dgm:pt modelId="{FF2F3CB3-0372-4C1D-96C8-2F93D3A520EF}" type="sibTrans" cxnId="{A6663F86-20B0-48D6-A861-3E8A5832F469}">
      <dgm:prSet/>
      <dgm:spPr/>
      <dgm:t>
        <a:bodyPr/>
        <a:lstStyle/>
        <a:p>
          <a:endParaRPr lang="en-US"/>
        </a:p>
      </dgm:t>
    </dgm:pt>
    <dgm:pt modelId="{80D86887-5361-41E9-B8D3-AB319C5F9C2A}">
      <dgm:prSet/>
      <dgm:spPr/>
      <dgm:t>
        <a:bodyPr/>
        <a:lstStyle/>
        <a:p>
          <a:r>
            <a:rPr lang="en-US" b="0" i="0" baseline="0"/>
            <a:t>The Treasurer shall be the Treasurer of all Auxiliary committees handling funds. </a:t>
          </a:r>
          <a:endParaRPr lang="en-US"/>
        </a:p>
      </dgm:t>
    </dgm:pt>
    <dgm:pt modelId="{F180148A-FAF5-4C2D-A1C0-EE456875025E}" type="parTrans" cxnId="{A5657661-4529-4C45-9A95-13FC70682137}">
      <dgm:prSet/>
      <dgm:spPr/>
      <dgm:t>
        <a:bodyPr/>
        <a:lstStyle/>
        <a:p>
          <a:endParaRPr lang="en-US"/>
        </a:p>
      </dgm:t>
    </dgm:pt>
    <dgm:pt modelId="{99119666-D472-49F4-94D0-71D113171E40}" type="sibTrans" cxnId="{A5657661-4529-4C45-9A95-13FC70682137}">
      <dgm:prSet/>
      <dgm:spPr/>
      <dgm:t>
        <a:bodyPr/>
        <a:lstStyle/>
        <a:p>
          <a:endParaRPr lang="en-US"/>
        </a:p>
      </dgm:t>
    </dgm:pt>
    <dgm:pt modelId="{427E95BF-DA91-4108-B3BA-47B34B42E878}">
      <dgm:prSet/>
      <dgm:spPr/>
      <dgm:t>
        <a:bodyPr/>
        <a:lstStyle/>
        <a:p>
          <a:r>
            <a:rPr lang="en-US" b="0" i="1" baseline="0"/>
            <a:t>All funds should be turned over to the Auxiliary Treasurer immediately. When receipts are not immediately given (50/50 drawings), it’s recommended that the person collecting the cash and at least two others assist in counting cash and write receipt </a:t>
          </a:r>
          <a:endParaRPr lang="en-US"/>
        </a:p>
      </dgm:t>
    </dgm:pt>
    <dgm:pt modelId="{E081DDE9-243E-41BD-9292-1665975378D6}" type="parTrans" cxnId="{5A2DC67E-A1A3-461E-88AF-3002C79D6302}">
      <dgm:prSet/>
      <dgm:spPr/>
      <dgm:t>
        <a:bodyPr/>
        <a:lstStyle/>
        <a:p>
          <a:endParaRPr lang="en-US"/>
        </a:p>
      </dgm:t>
    </dgm:pt>
    <dgm:pt modelId="{B0240E2A-6F45-43E3-B4ED-8FD0D2587C22}" type="sibTrans" cxnId="{5A2DC67E-A1A3-461E-88AF-3002C79D6302}">
      <dgm:prSet/>
      <dgm:spPr/>
      <dgm:t>
        <a:bodyPr/>
        <a:lstStyle/>
        <a:p>
          <a:endParaRPr lang="en-US"/>
        </a:p>
      </dgm:t>
    </dgm:pt>
    <dgm:pt modelId="{6C855EAA-01C9-4780-94FF-03BCEE8475C2}" type="pres">
      <dgm:prSet presAssocID="{D57BFD7B-AF46-4323-9A9A-C749E0935C39}" presName="vert0" presStyleCnt="0">
        <dgm:presLayoutVars>
          <dgm:dir/>
          <dgm:animOne val="branch"/>
          <dgm:animLvl val="lvl"/>
        </dgm:presLayoutVars>
      </dgm:prSet>
      <dgm:spPr/>
      <dgm:t>
        <a:bodyPr/>
        <a:lstStyle/>
        <a:p>
          <a:endParaRPr lang="en-US"/>
        </a:p>
      </dgm:t>
    </dgm:pt>
    <dgm:pt modelId="{D2CB8A79-2152-47D7-AB49-0D4912224A49}" type="pres">
      <dgm:prSet presAssocID="{FD2D63EC-082C-4A67-B01B-A52E82F80279}" presName="thickLine" presStyleLbl="alignNode1" presStyleIdx="0" presStyleCnt="5"/>
      <dgm:spPr/>
    </dgm:pt>
    <dgm:pt modelId="{E0E69961-00E6-48D9-B5BF-8C4363261796}" type="pres">
      <dgm:prSet presAssocID="{FD2D63EC-082C-4A67-B01B-A52E82F80279}" presName="horz1" presStyleCnt="0"/>
      <dgm:spPr/>
    </dgm:pt>
    <dgm:pt modelId="{C6DFF3B4-B9F8-46F5-9C33-D5E23C113B75}" type="pres">
      <dgm:prSet presAssocID="{FD2D63EC-082C-4A67-B01B-A52E82F80279}" presName="tx1" presStyleLbl="revTx" presStyleIdx="0" presStyleCnt="5"/>
      <dgm:spPr/>
      <dgm:t>
        <a:bodyPr/>
        <a:lstStyle/>
        <a:p>
          <a:endParaRPr lang="en-US"/>
        </a:p>
      </dgm:t>
    </dgm:pt>
    <dgm:pt modelId="{FFEEF88A-581E-49B6-A914-2B056742E156}" type="pres">
      <dgm:prSet presAssocID="{FD2D63EC-082C-4A67-B01B-A52E82F80279}" presName="vert1" presStyleCnt="0"/>
      <dgm:spPr/>
    </dgm:pt>
    <dgm:pt modelId="{20A26E9B-8BCC-4F70-997F-358863652D9D}" type="pres">
      <dgm:prSet presAssocID="{8BFAE741-197B-4244-A2BD-55DBACD9E8D5}" presName="thickLine" presStyleLbl="alignNode1" presStyleIdx="1" presStyleCnt="5"/>
      <dgm:spPr/>
    </dgm:pt>
    <dgm:pt modelId="{5523380B-56D9-4ADA-9F70-59A465A409C0}" type="pres">
      <dgm:prSet presAssocID="{8BFAE741-197B-4244-A2BD-55DBACD9E8D5}" presName="horz1" presStyleCnt="0"/>
      <dgm:spPr/>
    </dgm:pt>
    <dgm:pt modelId="{E2C53D9E-35DD-441C-8F31-987B8B6F2A97}" type="pres">
      <dgm:prSet presAssocID="{8BFAE741-197B-4244-A2BD-55DBACD9E8D5}" presName="tx1" presStyleLbl="revTx" presStyleIdx="1" presStyleCnt="5"/>
      <dgm:spPr/>
      <dgm:t>
        <a:bodyPr/>
        <a:lstStyle/>
        <a:p>
          <a:endParaRPr lang="en-US"/>
        </a:p>
      </dgm:t>
    </dgm:pt>
    <dgm:pt modelId="{D8D71254-8482-4A8F-9CC6-D124F01AB5A4}" type="pres">
      <dgm:prSet presAssocID="{8BFAE741-197B-4244-A2BD-55DBACD9E8D5}" presName="vert1" presStyleCnt="0"/>
      <dgm:spPr/>
    </dgm:pt>
    <dgm:pt modelId="{7306E112-7775-4F6D-9158-AF6ACB93BD19}" type="pres">
      <dgm:prSet presAssocID="{460D4ACB-C77E-4A93-8933-CCDD9D9BCC04}" presName="thickLine" presStyleLbl="alignNode1" presStyleIdx="2" presStyleCnt="5"/>
      <dgm:spPr/>
    </dgm:pt>
    <dgm:pt modelId="{ED2EF376-18D8-4761-A154-D897B638EDCA}" type="pres">
      <dgm:prSet presAssocID="{460D4ACB-C77E-4A93-8933-CCDD9D9BCC04}" presName="horz1" presStyleCnt="0"/>
      <dgm:spPr/>
    </dgm:pt>
    <dgm:pt modelId="{0A277262-CFAF-49DE-A5A8-F173DC959F34}" type="pres">
      <dgm:prSet presAssocID="{460D4ACB-C77E-4A93-8933-CCDD9D9BCC04}" presName="tx1" presStyleLbl="revTx" presStyleIdx="2" presStyleCnt="5"/>
      <dgm:spPr/>
      <dgm:t>
        <a:bodyPr/>
        <a:lstStyle/>
        <a:p>
          <a:endParaRPr lang="en-US"/>
        </a:p>
      </dgm:t>
    </dgm:pt>
    <dgm:pt modelId="{4BC8781D-641F-4BD4-BADA-3423DB82C1DF}" type="pres">
      <dgm:prSet presAssocID="{460D4ACB-C77E-4A93-8933-CCDD9D9BCC04}" presName="vert1" presStyleCnt="0"/>
      <dgm:spPr/>
    </dgm:pt>
    <dgm:pt modelId="{2911B16B-E63F-4CC0-AE25-A9410AA28178}" type="pres">
      <dgm:prSet presAssocID="{80D86887-5361-41E9-B8D3-AB319C5F9C2A}" presName="thickLine" presStyleLbl="alignNode1" presStyleIdx="3" presStyleCnt="5"/>
      <dgm:spPr/>
    </dgm:pt>
    <dgm:pt modelId="{115B45E4-40F6-4BB2-82AA-1C8F62EAF7BF}" type="pres">
      <dgm:prSet presAssocID="{80D86887-5361-41E9-B8D3-AB319C5F9C2A}" presName="horz1" presStyleCnt="0"/>
      <dgm:spPr/>
    </dgm:pt>
    <dgm:pt modelId="{5930C8F4-153A-42F6-9480-360D035618B8}" type="pres">
      <dgm:prSet presAssocID="{80D86887-5361-41E9-B8D3-AB319C5F9C2A}" presName="tx1" presStyleLbl="revTx" presStyleIdx="3" presStyleCnt="5"/>
      <dgm:spPr/>
      <dgm:t>
        <a:bodyPr/>
        <a:lstStyle/>
        <a:p>
          <a:endParaRPr lang="en-US"/>
        </a:p>
      </dgm:t>
    </dgm:pt>
    <dgm:pt modelId="{9EBE063F-927A-44E1-8431-F308775FFDE9}" type="pres">
      <dgm:prSet presAssocID="{80D86887-5361-41E9-B8D3-AB319C5F9C2A}" presName="vert1" presStyleCnt="0"/>
      <dgm:spPr/>
    </dgm:pt>
    <dgm:pt modelId="{446C1115-B57C-4CDE-A292-DD1B5C8F92DE}" type="pres">
      <dgm:prSet presAssocID="{427E95BF-DA91-4108-B3BA-47B34B42E878}" presName="thickLine" presStyleLbl="alignNode1" presStyleIdx="4" presStyleCnt="5"/>
      <dgm:spPr/>
    </dgm:pt>
    <dgm:pt modelId="{63117247-2980-4B82-B9A9-8C63E606117D}" type="pres">
      <dgm:prSet presAssocID="{427E95BF-DA91-4108-B3BA-47B34B42E878}" presName="horz1" presStyleCnt="0"/>
      <dgm:spPr/>
    </dgm:pt>
    <dgm:pt modelId="{5938B042-731C-411F-BCAA-138363609CD6}" type="pres">
      <dgm:prSet presAssocID="{427E95BF-DA91-4108-B3BA-47B34B42E878}" presName="tx1" presStyleLbl="revTx" presStyleIdx="4" presStyleCnt="5"/>
      <dgm:spPr/>
      <dgm:t>
        <a:bodyPr/>
        <a:lstStyle/>
        <a:p>
          <a:endParaRPr lang="en-US"/>
        </a:p>
      </dgm:t>
    </dgm:pt>
    <dgm:pt modelId="{57C247EF-C704-465A-B4F8-4D66E30724B9}" type="pres">
      <dgm:prSet presAssocID="{427E95BF-DA91-4108-B3BA-47B34B42E878}" presName="vert1" presStyleCnt="0"/>
      <dgm:spPr/>
    </dgm:pt>
  </dgm:ptLst>
  <dgm:cxnLst>
    <dgm:cxn modelId="{AF989F7C-BD77-4418-B977-15DA8E1D4C5A}" type="presOf" srcId="{427E95BF-DA91-4108-B3BA-47B34B42E878}" destId="{5938B042-731C-411F-BCAA-138363609CD6}" srcOrd="0" destOrd="0" presId="urn:microsoft.com/office/officeart/2008/layout/LinedList"/>
    <dgm:cxn modelId="{8537CBDE-D937-416C-B563-881DBF28FBEF}" srcId="{D57BFD7B-AF46-4323-9A9A-C749E0935C39}" destId="{8BFAE741-197B-4244-A2BD-55DBACD9E8D5}" srcOrd="1" destOrd="0" parTransId="{A1CCBC77-7523-41DC-A274-94D33728EDAF}" sibTransId="{2162C902-9A22-40C4-97C7-9DFD7879FBBA}"/>
    <dgm:cxn modelId="{5A2DC67E-A1A3-461E-88AF-3002C79D6302}" srcId="{D57BFD7B-AF46-4323-9A9A-C749E0935C39}" destId="{427E95BF-DA91-4108-B3BA-47B34B42E878}" srcOrd="4" destOrd="0" parTransId="{E081DDE9-243E-41BD-9292-1665975378D6}" sibTransId="{B0240E2A-6F45-43E3-B4ED-8FD0D2587C22}"/>
    <dgm:cxn modelId="{11DC54A2-8067-4F8C-901D-E14556D9A676}" type="presOf" srcId="{460D4ACB-C77E-4A93-8933-CCDD9D9BCC04}" destId="{0A277262-CFAF-49DE-A5A8-F173DC959F34}" srcOrd="0" destOrd="0" presId="urn:microsoft.com/office/officeart/2008/layout/LinedList"/>
    <dgm:cxn modelId="{F37AB4BE-7F43-4C9F-976F-23F87D5CD18B}" srcId="{D57BFD7B-AF46-4323-9A9A-C749E0935C39}" destId="{FD2D63EC-082C-4A67-B01B-A52E82F80279}" srcOrd="0" destOrd="0" parTransId="{7D6D0E7C-16FD-4EBF-B398-5C90B3691A66}" sibTransId="{170060BD-7698-4AFF-B98B-B58524632A3F}"/>
    <dgm:cxn modelId="{307EA22C-21D9-4C0E-8D32-BAAD4A6CA3AC}" type="presOf" srcId="{80D86887-5361-41E9-B8D3-AB319C5F9C2A}" destId="{5930C8F4-153A-42F6-9480-360D035618B8}" srcOrd="0" destOrd="0" presId="urn:microsoft.com/office/officeart/2008/layout/LinedList"/>
    <dgm:cxn modelId="{A5657661-4529-4C45-9A95-13FC70682137}" srcId="{D57BFD7B-AF46-4323-9A9A-C749E0935C39}" destId="{80D86887-5361-41E9-B8D3-AB319C5F9C2A}" srcOrd="3" destOrd="0" parTransId="{F180148A-FAF5-4C2D-A1C0-EE456875025E}" sibTransId="{99119666-D472-49F4-94D0-71D113171E40}"/>
    <dgm:cxn modelId="{D5DBF389-711D-4D40-B1AB-6C2523D00675}" type="presOf" srcId="{FD2D63EC-082C-4A67-B01B-A52E82F80279}" destId="{C6DFF3B4-B9F8-46F5-9C33-D5E23C113B75}" srcOrd="0" destOrd="0" presId="urn:microsoft.com/office/officeart/2008/layout/LinedList"/>
    <dgm:cxn modelId="{E475D6B6-0B15-43F9-93C4-B8449230BD6D}" type="presOf" srcId="{8BFAE741-197B-4244-A2BD-55DBACD9E8D5}" destId="{E2C53D9E-35DD-441C-8F31-987B8B6F2A97}" srcOrd="0" destOrd="0" presId="urn:microsoft.com/office/officeart/2008/layout/LinedList"/>
    <dgm:cxn modelId="{A6663F86-20B0-48D6-A861-3E8A5832F469}" srcId="{D57BFD7B-AF46-4323-9A9A-C749E0935C39}" destId="{460D4ACB-C77E-4A93-8933-CCDD9D9BCC04}" srcOrd="2" destOrd="0" parTransId="{C1BA3102-F870-4141-BBD3-96AB75AF1E26}" sibTransId="{FF2F3CB3-0372-4C1D-96C8-2F93D3A520EF}"/>
    <dgm:cxn modelId="{46F4A8D8-BCAE-4B3A-A040-007AA5090C77}" type="presOf" srcId="{D57BFD7B-AF46-4323-9A9A-C749E0935C39}" destId="{6C855EAA-01C9-4780-94FF-03BCEE8475C2}" srcOrd="0" destOrd="0" presId="urn:microsoft.com/office/officeart/2008/layout/LinedList"/>
    <dgm:cxn modelId="{ED7BAD90-6747-4352-9CFD-669910A73837}" type="presParOf" srcId="{6C855EAA-01C9-4780-94FF-03BCEE8475C2}" destId="{D2CB8A79-2152-47D7-AB49-0D4912224A49}" srcOrd="0" destOrd="0" presId="urn:microsoft.com/office/officeart/2008/layout/LinedList"/>
    <dgm:cxn modelId="{86E25AFF-ADD9-46BD-BD20-A7022231ACAA}" type="presParOf" srcId="{6C855EAA-01C9-4780-94FF-03BCEE8475C2}" destId="{E0E69961-00E6-48D9-B5BF-8C4363261796}" srcOrd="1" destOrd="0" presId="urn:microsoft.com/office/officeart/2008/layout/LinedList"/>
    <dgm:cxn modelId="{0D8D7C7B-C4E5-49C0-8885-B55E318834F8}" type="presParOf" srcId="{E0E69961-00E6-48D9-B5BF-8C4363261796}" destId="{C6DFF3B4-B9F8-46F5-9C33-D5E23C113B75}" srcOrd="0" destOrd="0" presId="urn:microsoft.com/office/officeart/2008/layout/LinedList"/>
    <dgm:cxn modelId="{C9A3CB0D-B45D-4762-972B-1F06885DDE80}" type="presParOf" srcId="{E0E69961-00E6-48D9-B5BF-8C4363261796}" destId="{FFEEF88A-581E-49B6-A914-2B056742E156}" srcOrd="1" destOrd="0" presId="urn:microsoft.com/office/officeart/2008/layout/LinedList"/>
    <dgm:cxn modelId="{083D9C54-3A24-452B-8D67-FBB94B68F68B}" type="presParOf" srcId="{6C855EAA-01C9-4780-94FF-03BCEE8475C2}" destId="{20A26E9B-8BCC-4F70-997F-358863652D9D}" srcOrd="2" destOrd="0" presId="urn:microsoft.com/office/officeart/2008/layout/LinedList"/>
    <dgm:cxn modelId="{EEDB9CE1-0231-4368-99B1-CEF66600B54D}" type="presParOf" srcId="{6C855EAA-01C9-4780-94FF-03BCEE8475C2}" destId="{5523380B-56D9-4ADA-9F70-59A465A409C0}" srcOrd="3" destOrd="0" presId="urn:microsoft.com/office/officeart/2008/layout/LinedList"/>
    <dgm:cxn modelId="{3FE3E2A6-1D9A-4410-B396-33438B0EC1B8}" type="presParOf" srcId="{5523380B-56D9-4ADA-9F70-59A465A409C0}" destId="{E2C53D9E-35DD-441C-8F31-987B8B6F2A97}" srcOrd="0" destOrd="0" presId="urn:microsoft.com/office/officeart/2008/layout/LinedList"/>
    <dgm:cxn modelId="{B12FEAA3-C5C9-474E-9D7E-FB92A84C0EDD}" type="presParOf" srcId="{5523380B-56D9-4ADA-9F70-59A465A409C0}" destId="{D8D71254-8482-4A8F-9CC6-D124F01AB5A4}" srcOrd="1" destOrd="0" presId="urn:microsoft.com/office/officeart/2008/layout/LinedList"/>
    <dgm:cxn modelId="{5D65563C-3288-4165-AB50-7B3FCE79E353}" type="presParOf" srcId="{6C855EAA-01C9-4780-94FF-03BCEE8475C2}" destId="{7306E112-7775-4F6D-9158-AF6ACB93BD19}" srcOrd="4" destOrd="0" presId="urn:microsoft.com/office/officeart/2008/layout/LinedList"/>
    <dgm:cxn modelId="{8A63086D-0708-4318-9CB5-30224A3171BF}" type="presParOf" srcId="{6C855EAA-01C9-4780-94FF-03BCEE8475C2}" destId="{ED2EF376-18D8-4761-A154-D897B638EDCA}" srcOrd="5" destOrd="0" presId="urn:microsoft.com/office/officeart/2008/layout/LinedList"/>
    <dgm:cxn modelId="{6DEFE98F-494C-4500-B574-1AEC12C5E7B7}" type="presParOf" srcId="{ED2EF376-18D8-4761-A154-D897B638EDCA}" destId="{0A277262-CFAF-49DE-A5A8-F173DC959F34}" srcOrd="0" destOrd="0" presId="urn:microsoft.com/office/officeart/2008/layout/LinedList"/>
    <dgm:cxn modelId="{313CB5F2-5ACB-48DF-8B46-6B168232A0A7}" type="presParOf" srcId="{ED2EF376-18D8-4761-A154-D897B638EDCA}" destId="{4BC8781D-641F-4BD4-BADA-3423DB82C1DF}" srcOrd="1" destOrd="0" presId="urn:microsoft.com/office/officeart/2008/layout/LinedList"/>
    <dgm:cxn modelId="{D4E0D343-1DDA-4C1D-BD82-B36DFF7997EF}" type="presParOf" srcId="{6C855EAA-01C9-4780-94FF-03BCEE8475C2}" destId="{2911B16B-E63F-4CC0-AE25-A9410AA28178}" srcOrd="6" destOrd="0" presId="urn:microsoft.com/office/officeart/2008/layout/LinedList"/>
    <dgm:cxn modelId="{D0C05B44-DFDE-48E9-9DAC-3CD04B7FDB8B}" type="presParOf" srcId="{6C855EAA-01C9-4780-94FF-03BCEE8475C2}" destId="{115B45E4-40F6-4BB2-82AA-1C8F62EAF7BF}" srcOrd="7" destOrd="0" presId="urn:microsoft.com/office/officeart/2008/layout/LinedList"/>
    <dgm:cxn modelId="{1F2D3471-9B3E-4A89-9096-B0A18F2DF3F6}" type="presParOf" srcId="{115B45E4-40F6-4BB2-82AA-1C8F62EAF7BF}" destId="{5930C8F4-153A-42F6-9480-360D035618B8}" srcOrd="0" destOrd="0" presId="urn:microsoft.com/office/officeart/2008/layout/LinedList"/>
    <dgm:cxn modelId="{EA15EAC1-6F22-46DE-969D-AAC14C8204D4}" type="presParOf" srcId="{115B45E4-40F6-4BB2-82AA-1C8F62EAF7BF}" destId="{9EBE063F-927A-44E1-8431-F308775FFDE9}" srcOrd="1" destOrd="0" presId="urn:microsoft.com/office/officeart/2008/layout/LinedList"/>
    <dgm:cxn modelId="{739987A8-A5A9-4D25-8BB3-9B8A0BDF5868}" type="presParOf" srcId="{6C855EAA-01C9-4780-94FF-03BCEE8475C2}" destId="{446C1115-B57C-4CDE-A292-DD1B5C8F92DE}" srcOrd="8" destOrd="0" presId="urn:microsoft.com/office/officeart/2008/layout/LinedList"/>
    <dgm:cxn modelId="{AB0D3B88-2A6E-4D25-B9C1-E6608FD6EF52}" type="presParOf" srcId="{6C855EAA-01C9-4780-94FF-03BCEE8475C2}" destId="{63117247-2980-4B82-B9A9-8C63E606117D}" srcOrd="9" destOrd="0" presId="urn:microsoft.com/office/officeart/2008/layout/LinedList"/>
    <dgm:cxn modelId="{D50D683D-1A03-4F28-BC5B-394CADED9B2B}" type="presParOf" srcId="{63117247-2980-4B82-B9A9-8C63E606117D}" destId="{5938B042-731C-411F-BCAA-138363609CD6}" srcOrd="0" destOrd="0" presId="urn:microsoft.com/office/officeart/2008/layout/LinedList"/>
    <dgm:cxn modelId="{1972D56E-EDC5-4332-B29E-D03BC5B1F871}" type="presParOf" srcId="{63117247-2980-4B82-B9A9-8C63E606117D}" destId="{57C247EF-C704-465A-B4F8-4D66E30724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A2E01-52D7-4F36-A4E1-5847315E1867}"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89C9A10E-01CD-48B3-B4E4-B86C333DDBE4}">
      <dgm:prSet custT="1"/>
      <dgm:spPr/>
      <dgm:t>
        <a:bodyPr/>
        <a:lstStyle/>
        <a:p>
          <a:r>
            <a:rPr lang="en-US" sz="4800" dirty="0"/>
            <a:t>Direct Deposits</a:t>
          </a:r>
        </a:p>
      </dgm:t>
    </dgm:pt>
    <dgm:pt modelId="{6D1730AE-EAD4-4549-A39F-06F362C4F677}" type="parTrans" cxnId="{78AD3A79-66FC-4686-8A73-F73E7CFA0AC6}">
      <dgm:prSet/>
      <dgm:spPr/>
      <dgm:t>
        <a:bodyPr/>
        <a:lstStyle/>
        <a:p>
          <a:endParaRPr lang="en-US"/>
        </a:p>
      </dgm:t>
    </dgm:pt>
    <dgm:pt modelId="{97F17FCF-FA4D-4399-B237-4DED3074C28F}" type="sibTrans" cxnId="{78AD3A79-66FC-4686-8A73-F73E7CFA0AC6}">
      <dgm:prSet/>
      <dgm:spPr/>
      <dgm:t>
        <a:bodyPr/>
        <a:lstStyle/>
        <a:p>
          <a:endParaRPr lang="en-US"/>
        </a:p>
      </dgm:t>
    </dgm:pt>
    <dgm:pt modelId="{92101450-B53A-4EBB-AD84-0D1B35B2AD2A}">
      <dgm:prSet custT="1"/>
      <dgm:spPr/>
      <dgm:t>
        <a:bodyPr/>
        <a:lstStyle/>
        <a:p>
          <a:r>
            <a:rPr lang="en-US" sz="2400" dirty="0">
              <a:latin typeface="+mn-lt"/>
            </a:rPr>
            <a:t>All funds to related organizations will be sent only via </a:t>
          </a:r>
          <a:r>
            <a:rPr lang="en-US" sz="2400" u="heavy" dirty="0">
              <a:uFillTx/>
              <a:latin typeface="+mn-lt"/>
            </a:rPr>
            <a:t>E</a:t>
          </a:r>
          <a:r>
            <a:rPr lang="en-US" sz="2400" dirty="0">
              <a:latin typeface="+mn-lt"/>
            </a:rPr>
            <a:t>lectronic </a:t>
          </a:r>
          <a:r>
            <a:rPr lang="en-US" sz="2400" u="heavy" dirty="0">
              <a:uFillTx/>
              <a:latin typeface="+mn-lt"/>
            </a:rPr>
            <a:t>F</a:t>
          </a:r>
          <a:r>
            <a:rPr lang="en-US" sz="2400" dirty="0">
              <a:latin typeface="+mn-lt"/>
            </a:rPr>
            <a:t>unds </a:t>
          </a:r>
          <a:r>
            <a:rPr lang="en-US" sz="2400" u="heavy" dirty="0">
              <a:uFillTx/>
              <a:latin typeface="+mn-lt"/>
            </a:rPr>
            <a:t>T</a:t>
          </a:r>
          <a:r>
            <a:rPr lang="en-US" sz="2400" dirty="0">
              <a:latin typeface="+mn-lt"/>
            </a:rPr>
            <a:t>ransfer (EFT) (aka ACH / Direct Deposit) from National Headquarters</a:t>
          </a:r>
        </a:p>
      </dgm:t>
    </dgm:pt>
    <dgm:pt modelId="{B1BA6C64-E0DE-41FA-B0D1-16D88758831B}" type="parTrans" cxnId="{B934B4B4-2519-4134-BF69-503D90205405}">
      <dgm:prSet/>
      <dgm:spPr/>
      <dgm:t>
        <a:bodyPr/>
        <a:lstStyle/>
        <a:p>
          <a:endParaRPr lang="en-US"/>
        </a:p>
      </dgm:t>
    </dgm:pt>
    <dgm:pt modelId="{3FE444E0-E434-4901-9E16-D749566AADA0}" type="sibTrans" cxnId="{B934B4B4-2519-4134-BF69-503D90205405}">
      <dgm:prSet/>
      <dgm:spPr/>
      <dgm:t>
        <a:bodyPr/>
        <a:lstStyle/>
        <a:p>
          <a:endParaRPr lang="en-US"/>
        </a:p>
      </dgm:t>
    </dgm:pt>
    <dgm:pt modelId="{3A1E1C9F-FE73-4076-9F80-7015F1A13B25}">
      <dgm:prSet custT="1"/>
      <dgm:spPr/>
      <dgm:t>
        <a:bodyPr/>
        <a:lstStyle/>
        <a:p>
          <a:r>
            <a:rPr lang="en-US" sz="2400" dirty="0">
              <a:latin typeface="+mn-lt"/>
            </a:rPr>
            <a:t>You will be notified via e‐mail that a deposit has been made into your bank account</a:t>
          </a:r>
        </a:p>
      </dgm:t>
    </dgm:pt>
    <dgm:pt modelId="{0D6BDFAA-780F-49FA-B5D1-38E139BDE0BC}" type="parTrans" cxnId="{1BE4F3F0-2D83-4AE2-B630-03CC6402C559}">
      <dgm:prSet/>
      <dgm:spPr/>
      <dgm:t>
        <a:bodyPr/>
        <a:lstStyle/>
        <a:p>
          <a:endParaRPr lang="en-US"/>
        </a:p>
      </dgm:t>
    </dgm:pt>
    <dgm:pt modelId="{4EE4E7B0-4AEA-48C2-ACE1-FEFA46DFF624}" type="sibTrans" cxnId="{1BE4F3F0-2D83-4AE2-B630-03CC6402C559}">
      <dgm:prSet/>
      <dgm:spPr/>
      <dgm:t>
        <a:bodyPr/>
        <a:lstStyle/>
        <a:p>
          <a:endParaRPr lang="en-US"/>
        </a:p>
      </dgm:t>
    </dgm:pt>
    <dgm:pt modelId="{825238AF-B4AD-48DF-B456-E8A65EBD21AE}">
      <dgm:prSet custT="1"/>
      <dgm:spPr/>
      <dgm:t>
        <a:bodyPr/>
        <a:lstStyle/>
        <a:p>
          <a:r>
            <a:rPr lang="en-US" sz="2400" dirty="0">
              <a:latin typeface="+mn-lt"/>
            </a:rPr>
            <a:t>National is </a:t>
          </a:r>
          <a:r>
            <a:rPr lang="en-US" sz="2400" b="1" u="heavy" dirty="0">
              <a:uFillTx/>
              <a:latin typeface="+mn-lt"/>
            </a:rPr>
            <a:t>NOT</a:t>
          </a:r>
          <a:r>
            <a:rPr lang="en-US" sz="2400" b="1" dirty="0">
              <a:latin typeface="+mn-lt"/>
            </a:rPr>
            <a:t> </a:t>
          </a:r>
          <a:r>
            <a:rPr lang="en-US" sz="2400" dirty="0">
              <a:latin typeface="+mn-lt"/>
            </a:rPr>
            <a:t>going to take funds out of your account </a:t>
          </a:r>
          <a:r>
            <a:rPr lang="en-US" sz="2400" b="1" u="heavy" dirty="0">
              <a:uFillTx/>
              <a:latin typeface="+mn-lt"/>
            </a:rPr>
            <a:t>without</a:t>
          </a:r>
          <a:r>
            <a:rPr lang="en-US" sz="2400" b="1" dirty="0">
              <a:latin typeface="+mn-lt"/>
            </a:rPr>
            <a:t> </a:t>
          </a:r>
          <a:r>
            <a:rPr lang="en-US" sz="2400" dirty="0">
              <a:latin typeface="+mn-lt"/>
            </a:rPr>
            <a:t>your knowledge</a:t>
          </a:r>
        </a:p>
      </dgm:t>
    </dgm:pt>
    <dgm:pt modelId="{3927C832-BFB9-494F-B6FF-4AEFCF88F3AE}" type="parTrans" cxnId="{F22D1CD7-B0A5-4803-AC5C-542213D5CE2B}">
      <dgm:prSet/>
      <dgm:spPr/>
      <dgm:t>
        <a:bodyPr/>
        <a:lstStyle/>
        <a:p>
          <a:endParaRPr lang="en-US"/>
        </a:p>
      </dgm:t>
    </dgm:pt>
    <dgm:pt modelId="{9EBCCEC0-4593-4A92-85A4-C9EF3D22D329}" type="sibTrans" cxnId="{F22D1CD7-B0A5-4803-AC5C-542213D5CE2B}">
      <dgm:prSet/>
      <dgm:spPr/>
      <dgm:t>
        <a:bodyPr/>
        <a:lstStyle/>
        <a:p>
          <a:endParaRPr lang="en-US"/>
        </a:p>
      </dgm:t>
    </dgm:pt>
    <dgm:pt modelId="{F47A3F95-4FCC-46BF-9AA8-5E49095F1229}">
      <dgm:prSet custT="1"/>
      <dgm:spPr/>
      <dgm:t>
        <a:bodyPr/>
        <a:lstStyle/>
        <a:p>
          <a:r>
            <a:rPr lang="en-US" sz="2400" dirty="0">
              <a:latin typeface="+mn-lt"/>
            </a:rPr>
            <a:t>You may find the form ACH Authorization Form on the VFW Auxiliary website behind login</a:t>
          </a:r>
        </a:p>
      </dgm:t>
    </dgm:pt>
    <dgm:pt modelId="{85B7B7A0-4DD1-4BDD-84C2-EC6FC0F6B1F0}" type="parTrans" cxnId="{34057CD7-489C-44B4-B632-3064DF488D0B}">
      <dgm:prSet/>
      <dgm:spPr/>
      <dgm:t>
        <a:bodyPr/>
        <a:lstStyle/>
        <a:p>
          <a:endParaRPr lang="en-US"/>
        </a:p>
      </dgm:t>
    </dgm:pt>
    <dgm:pt modelId="{5FD4505B-8984-47F0-AC54-54A8B3DBFDF9}" type="sibTrans" cxnId="{34057CD7-489C-44B4-B632-3064DF488D0B}">
      <dgm:prSet/>
      <dgm:spPr/>
      <dgm:t>
        <a:bodyPr/>
        <a:lstStyle/>
        <a:p>
          <a:endParaRPr lang="en-US"/>
        </a:p>
      </dgm:t>
    </dgm:pt>
    <dgm:pt modelId="{29CD40C6-5DCD-4539-96F1-5BE276E26531}">
      <dgm:prSet custT="1"/>
      <dgm:spPr/>
      <dgm:t>
        <a:bodyPr/>
        <a:lstStyle/>
        <a:p>
          <a:r>
            <a:rPr lang="en-US" sz="2400" dirty="0">
              <a:latin typeface="+mn-lt"/>
            </a:rPr>
            <a:t>Must submit new form if changing banks, accounts, or bank information changes (i.e. bank changes names) or enter new information in </a:t>
          </a:r>
          <a:r>
            <a:rPr lang="en-US" sz="2400" b="1" dirty="0">
              <a:latin typeface="+mn-lt"/>
            </a:rPr>
            <a:t>MALTA</a:t>
          </a:r>
          <a:endParaRPr lang="en-US" sz="2400" dirty="0">
            <a:latin typeface="+mn-lt"/>
          </a:endParaRPr>
        </a:p>
      </dgm:t>
    </dgm:pt>
    <dgm:pt modelId="{322C7274-18B6-486E-AA15-8735D01ECA18}" type="parTrans" cxnId="{45AB8907-E20F-4FE4-9A9A-1A6BE6962FF5}">
      <dgm:prSet/>
      <dgm:spPr/>
      <dgm:t>
        <a:bodyPr/>
        <a:lstStyle/>
        <a:p>
          <a:endParaRPr lang="en-US"/>
        </a:p>
      </dgm:t>
    </dgm:pt>
    <dgm:pt modelId="{DB2DEA49-A9AD-46A3-89B6-81041CC3F278}" type="sibTrans" cxnId="{45AB8907-E20F-4FE4-9A9A-1A6BE6962FF5}">
      <dgm:prSet/>
      <dgm:spPr/>
      <dgm:t>
        <a:bodyPr/>
        <a:lstStyle/>
        <a:p>
          <a:endParaRPr lang="en-US"/>
        </a:p>
      </dgm:t>
    </dgm:pt>
    <dgm:pt modelId="{60431D31-7604-4ADB-8CC9-BF0FA43917C4}">
      <dgm:prSet custT="1"/>
      <dgm:spPr/>
      <dgm:t>
        <a:bodyPr/>
        <a:lstStyle/>
        <a:p>
          <a:endParaRPr lang="en-US" sz="2800" dirty="0">
            <a:latin typeface="Tw Cen MT Condensed" panose="020B0606020104020203" pitchFamily="34" charset="0"/>
          </a:endParaRPr>
        </a:p>
      </dgm:t>
    </dgm:pt>
    <dgm:pt modelId="{F8BE1897-0AC7-4002-894D-058C21EDCA6E}" type="parTrans" cxnId="{1E931C7C-26D4-4B1C-B048-78A0CA58AB45}">
      <dgm:prSet/>
      <dgm:spPr/>
      <dgm:t>
        <a:bodyPr/>
        <a:lstStyle/>
        <a:p>
          <a:endParaRPr lang="en-US"/>
        </a:p>
      </dgm:t>
    </dgm:pt>
    <dgm:pt modelId="{970FFDCA-1E25-43FF-BD42-FF7088738F9C}" type="sibTrans" cxnId="{1E931C7C-26D4-4B1C-B048-78A0CA58AB45}">
      <dgm:prSet/>
      <dgm:spPr/>
      <dgm:t>
        <a:bodyPr/>
        <a:lstStyle/>
        <a:p>
          <a:endParaRPr lang="en-US"/>
        </a:p>
      </dgm:t>
    </dgm:pt>
    <dgm:pt modelId="{E2C01155-30DA-4B15-837E-0F30A4234533}" type="pres">
      <dgm:prSet presAssocID="{880A2E01-52D7-4F36-A4E1-5847315E1867}" presName="linear" presStyleCnt="0">
        <dgm:presLayoutVars>
          <dgm:animLvl val="lvl"/>
          <dgm:resizeHandles val="exact"/>
        </dgm:presLayoutVars>
      </dgm:prSet>
      <dgm:spPr/>
      <dgm:t>
        <a:bodyPr/>
        <a:lstStyle/>
        <a:p>
          <a:endParaRPr lang="en-US"/>
        </a:p>
      </dgm:t>
    </dgm:pt>
    <dgm:pt modelId="{574FC379-B3BB-4E4E-968C-A24ACCC2ED59}" type="pres">
      <dgm:prSet presAssocID="{89C9A10E-01CD-48B3-B4E4-B86C333DDBE4}" presName="parentText" presStyleLbl="node1" presStyleIdx="0" presStyleCnt="1" custScaleY="96316">
        <dgm:presLayoutVars>
          <dgm:chMax val="0"/>
          <dgm:bulletEnabled val="1"/>
        </dgm:presLayoutVars>
      </dgm:prSet>
      <dgm:spPr/>
      <dgm:t>
        <a:bodyPr/>
        <a:lstStyle/>
        <a:p>
          <a:endParaRPr lang="en-US"/>
        </a:p>
      </dgm:t>
    </dgm:pt>
    <dgm:pt modelId="{D2A16349-BB88-40D2-8ACF-AF2AC7F30DAD}" type="pres">
      <dgm:prSet presAssocID="{89C9A10E-01CD-48B3-B4E4-B86C333DDBE4}" presName="childText" presStyleLbl="revTx" presStyleIdx="0" presStyleCnt="1" custScaleY="138520">
        <dgm:presLayoutVars>
          <dgm:bulletEnabled val="1"/>
        </dgm:presLayoutVars>
      </dgm:prSet>
      <dgm:spPr/>
      <dgm:t>
        <a:bodyPr/>
        <a:lstStyle/>
        <a:p>
          <a:endParaRPr lang="en-US"/>
        </a:p>
      </dgm:t>
    </dgm:pt>
  </dgm:ptLst>
  <dgm:cxnLst>
    <dgm:cxn modelId="{34057CD7-489C-44B4-B632-3064DF488D0B}" srcId="{92101450-B53A-4EBB-AD84-0D1B35B2AD2A}" destId="{F47A3F95-4FCC-46BF-9AA8-5E49095F1229}" srcOrd="2" destOrd="0" parTransId="{85B7B7A0-4DD1-4BDD-84C2-EC6FC0F6B1F0}" sibTransId="{5FD4505B-8984-47F0-AC54-54A8B3DBFDF9}"/>
    <dgm:cxn modelId="{FA782FF0-9F0B-4AB3-8098-1089B0D522CB}" type="presOf" srcId="{92101450-B53A-4EBB-AD84-0D1B35B2AD2A}" destId="{D2A16349-BB88-40D2-8ACF-AF2AC7F30DAD}" srcOrd="0" destOrd="1" presId="urn:microsoft.com/office/officeart/2005/8/layout/vList2"/>
    <dgm:cxn modelId="{2DD2EC26-5F78-4374-8A18-AFEA1BD0FF9A}" type="presOf" srcId="{29CD40C6-5DCD-4539-96F1-5BE276E26531}" destId="{D2A16349-BB88-40D2-8ACF-AF2AC7F30DAD}" srcOrd="0" destOrd="5" presId="urn:microsoft.com/office/officeart/2005/8/layout/vList2"/>
    <dgm:cxn modelId="{9675DAB7-34C6-4F11-907C-520461F9A9FE}" type="presOf" srcId="{825238AF-B4AD-48DF-B456-E8A65EBD21AE}" destId="{D2A16349-BB88-40D2-8ACF-AF2AC7F30DAD}" srcOrd="0" destOrd="3" presId="urn:microsoft.com/office/officeart/2005/8/layout/vList2"/>
    <dgm:cxn modelId="{A1AAE554-DD8F-410D-8C87-3FD429F54E4A}" type="presOf" srcId="{880A2E01-52D7-4F36-A4E1-5847315E1867}" destId="{E2C01155-30DA-4B15-837E-0F30A4234533}" srcOrd="0" destOrd="0" presId="urn:microsoft.com/office/officeart/2005/8/layout/vList2"/>
    <dgm:cxn modelId="{B934B4B4-2519-4134-BF69-503D90205405}" srcId="{89C9A10E-01CD-48B3-B4E4-B86C333DDBE4}" destId="{92101450-B53A-4EBB-AD84-0D1B35B2AD2A}" srcOrd="1" destOrd="0" parTransId="{B1BA6C64-E0DE-41FA-B0D1-16D88758831B}" sibTransId="{3FE444E0-E434-4901-9E16-D749566AADA0}"/>
    <dgm:cxn modelId="{1BE4F3F0-2D83-4AE2-B630-03CC6402C559}" srcId="{92101450-B53A-4EBB-AD84-0D1B35B2AD2A}" destId="{3A1E1C9F-FE73-4076-9F80-7015F1A13B25}" srcOrd="0" destOrd="0" parTransId="{0D6BDFAA-780F-49FA-B5D1-38E139BDE0BC}" sibTransId="{4EE4E7B0-4AEA-48C2-ACE1-FEFA46DFF624}"/>
    <dgm:cxn modelId="{33F5FE84-A6F2-4BED-AD09-57BD0363C23F}" type="presOf" srcId="{F47A3F95-4FCC-46BF-9AA8-5E49095F1229}" destId="{D2A16349-BB88-40D2-8ACF-AF2AC7F30DAD}" srcOrd="0" destOrd="4" presId="urn:microsoft.com/office/officeart/2005/8/layout/vList2"/>
    <dgm:cxn modelId="{954B9332-1D88-482A-B1F4-B86C18D8A48C}" type="presOf" srcId="{60431D31-7604-4ADB-8CC9-BF0FA43917C4}" destId="{D2A16349-BB88-40D2-8ACF-AF2AC7F30DAD}" srcOrd="0" destOrd="0" presId="urn:microsoft.com/office/officeart/2005/8/layout/vList2"/>
    <dgm:cxn modelId="{DCA6BBA5-F0B2-4507-9DFC-0F65602CAEB7}" type="presOf" srcId="{89C9A10E-01CD-48B3-B4E4-B86C333DDBE4}" destId="{574FC379-B3BB-4E4E-968C-A24ACCC2ED59}" srcOrd="0" destOrd="0" presId="urn:microsoft.com/office/officeart/2005/8/layout/vList2"/>
    <dgm:cxn modelId="{1E931C7C-26D4-4B1C-B048-78A0CA58AB45}" srcId="{89C9A10E-01CD-48B3-B4E4-B86C333DDBE4}" destId="{60431D31-7604-4ADB-8CC9-BF0FA43917C4}" srcOrd="0" destOrd="0" parTransId="{F8BE1897-0AC7-4002-894D-058C21EDCA6E}" sibTransId="{970FFDCA-1E25-43FF-BD42-FF7088738F9C}"/>
    <dgm:cxn modelId="{F22D1CD7-B0A5-4803-AC5C-542213D5CE2B}" srcId="{92101450-B53A-4EBB-AD84-0D1B35B2AD2A}" destId="{825238AF-B4AD-48DF-B456-E8A65EBD21AE}" srcOrd="1" destOrd="0" parTransId="{3927C832-BFB9-494F-B6FF-4AEFCF88F3AE}" sibTransId="{9EBCCEC0-4593-4A92-85A4-C9EF3D22D329}"/>
    <dgm:cxn modelId="{45AB8907-E20F-4FE4-9A9A-1A6BE6962FF5}" srcId="{92101450-B53A-4EBB-AD84-0D1B35B2AD2A}" destId="{29CD40C6-5DCD-4539-96F1-5BE276E26531}" srcOrd="3" destOrd="0" parTransId="{322C7274-18B6-486E-AA15-8735D01ECA18}" sibTransId="{DB2DEA49-A9AD-46A3-89B6-81041CC3F278}"/>
    <dgm:cxn modelId="{78AD3A79-66FC-4686-8A73-F73E7CFA0AC6}" srcId="{880A2E01-52D7-4F36-A4E1-5847315E1867}" destId="{89C9A10E-01CD-48B3-B4E4-B86C333DDBE4}" srcOrd="0" destOrd="0" parTransId="{6D1730AE-EAD4-4549-A39F-06F362C4F677}" sibTransId="{97F17FCF-FA4D-4399-B237-4DED3074C28F}"/>
    <dgm:cxn modelId="{9DC0B94F-C7D8-4E47-98E0-6D42713A9E84}" type="presOf" srcId="{3A1E1C9F-FE73-4076-9F80-7015F1A13B25}" destId="{D2A16349-BB88-40D2-8ACF-AF2AC7F30DAD}" srcOrd="0" destOrd="2" presId="urn:microsoft.com/office/officeart/2005/8/layout/vList2"/>
    <dgm:cxn modelId="{A27B7185-162A-4DB0-92A8-2E43B066EABB}" type="presParOf" srcId="{E2C01155-30DA-4B15-837E-0F30A4234533}" destId="{574FC379-B3BB-4E4E-968C-A24ACCC2ED59}" srcOrd="0" destOrd="0" presId="urn:microsoft.com/office/officeart/2005/8/layout/vList2"/>
    <dgm:cxn modelId="{69CA62B4-2703-455C-9247-13F4AAA6F30E}" type="presParOf" srcId="{E2C01155-30DA-4B15-837E-0F30A4234533}" destId="{D2A16349-BB88-40D2-8ACF-AF2AC7F30DA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9D5304-7DC7-47B1-BE9F-757AE9579115}"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CF8148D4-0878-4344-89AD-2B8253E24D47}">
      <dgm:prSet/>
      <dgm:spPr/>
      <dgm:t>
        <a:bodyPr/>
        <a:lstStyle/>
        <a:p>
          <a:r>
            <a:rPr lang="en-US"/>
            <a:t>Input Auxiliary’s bank information</a:t>
          </a:r>
        </a:p>
      </dgm:t>
    </dgm:pt>
    <dgm:pt modelId="{06877F3D-ADFA-498D-9F69-4DCBF3BA31DD}" type="parTrans" cxnId="{444131C1-C871-44C1-85B3-2E22435E1334}">
      <dgm:prSet/>
      <dgm:spPr/>
      <dgm:t>
        <a:bodyPr/>
        <a:lstStyle/>
        <a:p>
          <a:endParaRPr lang="en-US"/>
        </a:p>
      </dgm:t>
    </dgm:pt>
    <dgm:pt modelId="{4E2C0F06-32B1-4486-B112-C61375CCB31D}" type="sibTrans" cxnId="{444131C1-C871-44C1-85B3-2E22435E1334}">
      <dgm:prSet/>
      <dgm:spPr/>
      <dgm:t>
        <a:bodyPr/>
        <a:lstStyle/>
        <a:p>
          <a:endParaRPr lang="en-US"/>
        </a:p>
      </dgm:t>
    </dgm:pt>
    <dgm:pt modelId="{F91D12DD-0DFC-443B-96E2-778A929B2C1A}">
      <dgm:prSet/>
      <dgm:spPr/>
      <dgm:t>
        <a:bodyPr/>
        <a:lstStyle/>
        <a:p>
          <a:r>
            <a:rPr lang="en-US" dirty="0"/>
            <a:t>Edit annual dues amount</a:t>
          </a:r>
        </a:p>
      </dgm:t>
    </dgm:pt>
    <dgm:pt modelId="{CFA61CD6-CD72-4870-A910-608C77425CA2}" type="parTrans" cxnId="{031CAA11-326A-469C-957F-B5416BF30388}">
      <dgm:prSet/>
      <dgm:spPr/>
      <dgm:t>
        <a:bodyPr/>
        <a:lstStyle/>
        <a:p>
          <a:endParaRPr lang="en-US"/>
        </a:p>
      </dgm:t>
    </dgm:pt>
    <dgm:pt modelId="{547D3E1E-8BE8-4B8C-9FDA-7323AECB7F0C}" type="sibTrans" cxnId="{031CAA11-326A-469C-957F-B5416BF30388}">
      <dgm:prSet/>
      <dgm:spPr/>
      <dgm:t>
        <a:bodyPr/>
        <a:lstStyle/>
        <a:p>
          <a:endParaRPr lang="en-US"/>
        </a:p>
      </dgm:t>
    </dgm:pt>
    <dgm:pt modelId="{50021F77-0DFF-4DC0-96C3-41F99AAB4AC6}">
      <dgm:prSet/>
      <dgm:spPr/>
      <dgm:t>
        <a:bodyPr/>
        <a:lstStyle/>
        <a:p>
          <a:r>
            <a:rPr lang="en-US"/>
            <a:t>See detail of deposits by National</a:t>
          </a:r>
        </a:p>
      </dgm:t>
    </dgm:pt>
    <dgm:pt modelId="{6C052BB2-54C1-4049-BCB3-26DEEABF3614}" type="parTrans" cxnId="{CFB22ABC-1B16-47CA-87FF-5593FA5B335C}">
      <dgm:prSet/>
      <dgm:spPr/>
      <dgm:t>
        <a:bodyPr/>
        <a:lstStyle/>
        <a:p>
          <a:endParaRPr lang="en-US"/>
        </a:p>
      </dgm:t>
    </dgm:pt>
    <dgm:pt modelId="{0039FF25-92F4-4A56-9E8E-9AB4444825FC}" type="sibTrans" cxnId="{CFB22ABC-1B16-47CA-87FF-5593FA5B335C}">
      <dgm:prSet/>
      <dgm:spPr/>
      <dgm:t>
        <a:bodyPr/>
        <a:lstStyle/>
        <a:p>
          <a:endParaRPr lang="en-US"/>
        </a:p>
      </dgm:t>
    </dgm:pt>
    <dgm:pt modelId="{54B50351-4681-4443-AD4E-C13C7173B684}">
      <dgm:prSet/>
      <dgm:spPr/>
      <dgm:t>
        <a:bodyPr/>
        <a:lstStyle/>
        <a:p>
          <a:r>
            <a:rPr lang="en-US"/>
            <a:t>See detail of withdrawals by National</a:t>
          </a:r>
        </a:p>
      </dgm:t>
    </dgm:pt>
    <dgm:pt modelId="{71457482-A974-4645-9578-49649F07E515}" type="parTrans" cxnId="{E33F13DE-25E8-4AAD-AAB3-9D0B8C351A1B}">
      <dgm:prSet/>
      <dgm:spPr/>
      <dgm:t>
        <a:bodyPr/>
        <a:lstStyle/>
        <a:p>
          <a:endParaRPr lang="en-US"/>
        </a:p>
      </dgm:t>
    </dgm:pt>
    <dgm:pt modelId="{9D9B44DB-FD93-47F6-AE32-F1C3842822F1}" type="sibTrans" cxnId="{E33F13DE-25E8-4AAD-AAB3-9D0B8C351A1B}">
      <dgm:prSet/>
      <dgm:spPr/>
      <dgm:t>
        <a:bodyPr/>
        <a:lstStyle/>
        <a:p>
          <a:endParaRPr lang="en-US"/>
        </a:p>
      </dgm:t>
    </dgm:pt>
    <dgm:pt modelId="{451173C4-3DF5-483D-ADFF-5E67261F17BF}">
      <dgm:prSet/>
      <dgm:spPr/>
      <dgm:t>
        <a:bodyPr/>
        <a:lstStyle/>
        <a:p>
          <a:r>
            <a:rPr lang="en-US"/>
            <a:t>Update members information such as name or address</a:t>
          </a:r>
        </a:p>
      </dgm:t>
    </dgm:pt>
    <dgm:pt modelId="{EE6DB362-4E71-40DD-8309-47C0926267A5}" type="parTrans" cxnId="{97C59176-1140-435D-BE85-773951FCEEBA}">
      <dgm:prSet/>
      <dgm:spPr/>
      <dgm:t>
        <a:bodyPr/>
        <a:lstStyle/>
        <a:p>
          <a:endParaRPr lang="en-US"/>
        </a:p>
      </dgm:t>
    </dgm:pt>
    <dgm:pt modelId="{F13628CA-1933-4175-B2D0-D2C1D2278BF2}" type="sibTrans" cxnId="{97C59176-1140-435D-BE85-773951FCEEBA}">
      <dgm:prSet/>
      <dgm:spPr/>
      <dgm:t>
        <a:bodyPr/>
        <a:lstStyle/>
        <a:p>
          <a:endParaRPr lang="en-US"/>
        </a:p>
      </dgm:t>
    </dgm:pt>
    <dgm:pt modelId="{7B2ECB83-5EB6-42B2-BB01-2A27DB22671B}">
      <dgm:prSet/>
      <dgm:spPr/>
      <dgm:t>
        <a:bodyPr/>
        <a:lstStyle/>
        <a:p>
          <a:r>
            <a:rPr lang="en-US"/>
            <a:t>Process membership dues for continuous annual members</a:t>
          </a:r>
        </a:p>
      </dgm:t>
    </dgm:pt>
    <dgm:pt modelId="{84878E55-3E04-4E6F-AA4E-2AE063E6CDA4}" type="parTrans" cxnId="{A12D2E5C-481B-4697-8A53-8E62992358DB}">
      <dgm:prSet/>
      <dgm:spPr/>
      <dgm:t>
        <a:bodyPr/>
        <a:lstStyle/>
        <a:p>
          <a:endParaRPr lang="en-US"/>
        </a:p>
      </dgm:t>
    </dgm:pt>
    <dgm:pt modelId="{926599B4-33AF-45F8-B516-4B7BB0407E4C}" type="sibTrans" cxnId="{A12D2E5C-481B-4697-8A53-8E62992358DB}">
      <dgm:prSet/>
      <dgm:spPr/>
      <dgm:t>
        <a:bodyPr/>
        <a:lstStyle/>
        <a:p>
          <a:endParaRPr lang="en-US"/>
        </a:p>
      </dgm:t>
    </dgm:pt>
    <dgm:pt modelId="{980A90CB-DEDF-41C5-866B-F5ABA68882B2}">
      <dgm:prSet/>
      <dgm:spPr/>
      <dgm:t>
        <a:bodyPr/>
        <a:lstStyle/>
        <a:p>
          <a:r>
            <a:rPr lang="en-US"/>
            <a:t>Process membership dues to convert members to life</a:t>
          </a:r>
        </a:p>
      </dgm:t>
    </dgm:pt>
    <dgm:pt modelId="{94214698-2FA7-4560-839D-AC86ABD79014}" type="parTrans" cxnId="{202D58A1-5A9B-4F0D-B2C8-FE5FD6007A4A}">
      <dgm:prSet/>
      <dgm:spPr/>
      <dgm:t>
        <a:bodyPr/>
        <a:lstStyle/>
        <a:p>
          <a:endParaRPr lang="en-US"/>
        </a:p>
      </dgm:t>
    </dgm:pt>
    <dgm:pt modelId="{0C582D8C-994E-4529-A2E9-CC29C556E1A8}" type="sibTrans" cxnId="{202D58A1-5A9B-4F0D-B2C8-FE5FD6007A4A}">
      <dgm:prSet/>
      <dgm:spPr/>
      <dgm:t>
        <a:bodyPr/>
        <a:lstStyle/>
        <a:p>
          <a:endParaRPr lang="en-US"/>
        </a:p>
      </dgm:t>
    </dgm:pt>
    <dgm:pt modelId="{D9B61449-E194-4A2E-BA85-4A95F2C044E2}">
      <dgm:prSet/>
      <dgm:spPr/>
      <dgm:t>
        <a:bodyPr/>
        <a:lstStyle/>
        <a:p>
          <a:r>
            <a:rPr lang="en-US"/>
            <a:t>Order membership cards</a:t>
          </a:r>
        </a:p>
      </dgm:t>
    </dgm:pt>
    <dgm:pt modelId="{DB327784-E8EE-4835-803C-EF29C7F83BD5}" type="parTrans" cxnId="{D5520CE9-A5DC-47D5-A8D4-73A88296F034}">
      <dgm:prSet/>
      <dgm:spPr/>
      <dgm:t>
        <a:bodyPr/>
        <a:lstStyle/>
        <a:p>
          <a:endParaRPr lang="en-US"/>
        </a:p>
      </dgm:t>
    </dgm:pt>
    <dgm:pt modelId="{94166103-11A3-4D76-A5D0-3D2317091A84}" type="sibTrans" cxnId="{D5520CE9-A5DC-47D5-A8D4-73A88296F034}">
      <dgm:prSet/>
      <dgm:spPr/>
      <dgm:t>
        <a:bodyPr/>
        <a:lstStyle/>
        <a:p>
          <a:endParaRPr lang="en-US"/>
        </a:p>
      </dgm:t>
    </dgm:pt>
    <dgm:pt modelId="{F7A67C88-FA8E-4004-8330-B6F8867672EC}">
      <dgm:prSet/>
      <dgm:spPr/>
      <dgm:t>
        <a:bodyPr/>
        <a:lstStyle/>
        <a:p>
          <a:r>
            <a:rPr lang="en-US"/>
            <a:t>Process event registrations for National events</a:t>
          </a:r>
        </a:p>
      </dgm:t>
    </dgm:pt>
    <dgm:pt modelId="{30371DDA-C8B2-4771-9083-D98919579C88}" type="parTrans" cxnId="{3951A82F-8CE1-4A44-B538-AB128CE78805}">
      <dgm:prSet/>
      <dgm:spPr/>
      <dgm:t>
        <a:bodyPr/>
        <a:lstStyle/>
        <a:p>
          <a:endParaRPr lang="en-US"/>
        </a:p>
      </dgm:t>
    </dgm:pt>
    <dgm:pt modelId="{557290B1-7838-4FF9-9E3B-5A65D4BE658D}" type="sibTrans" cxnId="{3951A82F-8CE1-4A44-B538-AB128CE78805}">
      <dgm:prSet/>
      <dgm:spPr/>
      <dgm:t>
        <a:bodyPr/>
        <a:lstStyle/>
        <a:p>
          <a:endParaRPr lang="en-US"/>
        </a:p>
      </dgm:t>
    </dgm:pt>
    <dgm:pt modelId="{3FE26143-9498-468A-A47F-BD0E9D97E750}">
      <dgm:prSet/>
      <dgm:spPr/>
      <dgm:t>
        <a:bodyPr/>
        <a:lstStyle/>
        <a:p>
          <a:r>
            <a:rPr lang="en-US"/>
            <a:t>Run various reports</a:t>
          </a:r>
        </a:p>
      </dgm:t>
    </dgm:pt>
    <dgm:pt modelId="{B00C8164-E10C-408B-8226-23782E9BD423}" type="parTrans" cxnId="{0A39ADE4-7753-45FE-B9E4-F44B1749CB7B}">
      <dgm:prSet/>
      <dgm:spPr/>
      <dgm:t>
        <a:bodyPr/>
        <a:lstStyle/>
        <a:p>
          <a:endParaRPr lang="en-US"/>
        </a:p>
      </dgm:t>
    </dgm:pt>
    <dgm:pt modelId="{FB3D4942-8A0C-4C57-9D0D-9B7E11E6FD24}" type="sibTrans" cxnId="{0A39ADE4-7753-45FE-B9E4-F44B1749CB7B}">
      <dgm:prSet/>
      <dgm:spPr/>
      <dgm:t>
        <a:bodyPr/>
        <a:lstStyle/>
        <a:p>
          <a:endParaRPr lang="en-US"/>
        </a:p>
      </dgm:t>
    </dgm:pt>
    <dgm:pt modelId="{34D8855D-B143-43B7-9CDA-B4C7D7FAC875}" type="pres">
      <dgm:prSet presAssocID="{4E9D5304-7DC7-47B1-BE9F-757AE9579115}" presName="Name0" presStyleCnt="0">
        <dgm:presLayoutVars>
          <dgm:dir/>
          <dgm:resizeHandles val="exact"/>
        </dgm:presLayoutVars>
      </dgm:prSet>
      <dgm:spPr/>
      <dgm:t>
        <a:bodyPr/>
        <a:lstStyle/>
        <a:p>
          <a:endParaRPr lang="en-US"/>
        </a:p>
      </dgm:t>
    </dgm:pt>
    <dgm:pt modelId="{AD5198DC-5FC9-48A7-97BA-F466CDCBEEDB}" type="pres">
      <dgm:prSet presAssocID="{CF8148D4-0878-4344-89AD-2B8253E24D47}" presName="node" presStyleLbl="node1" presStyleIdx="0" presStyleCnt="10">
        <dgm:presLayoutVars>
          <dgm:bulletEnabled val="1"/>
        </dgm:presLayoutVars>
      </dgm:prSet>
      <dgm:spPr/>
      <dgm:t>
        <a:bodyPr/>
        <a:lstStyle/>
        <a:p>
          <a:endParaRPr lang="en-US"/>
        </a:p>
      </dgm:t>
    </dgm:pt>
    <dgm:pt modelId="{D3082F1C-35ED-4462-B886-4999A9FE51EE}" type="pres">
      <dgm:prSet presAssocID="{4E2C0F06-32B1-4486-B112-C61375CCB31D}" presName="sibTrans" presStyleLbl="sibTrans1D1" presStyleIdx="0" presStyleCnt="9"/>
      <dgm:spPr/>
      <dgm:t>
        <a:bodyPr/>
        <a:lstStyle/>
        <a:p>
          <a:endParaRPr lang="en-US"/>
        </a:p>
      </dgm:t>
    </dgm:pt>
    <dgm:pt modelId="{08EBBBBE-7FB9-4386-9BF4-FB1E4496B8B0}" type="pres">
      <dgm:prSet presAssocID="{4E2C0F06-32B1-4486-B112-C61375CCB31D}" presName="connectorText" presStyleLbl="sibTrans1D1" presStyleIdx="0" presStyleCnt="9"/>
      <dgm:spPr/>
      <dgm:t>
        <a:bodyPr/>
        <a:lstStyle/>
        <a:p>
          <a:endParaRPr lang="en-US"/>
        </a:p>
      </dgm:t>
    </dgm:pt>
    <dgm:pt modelId="{7BCF345B-FF37-4D3E-B903-BF813442BA6E}" type="pres">
      <dgm:prSet presAssocID="{F91D12DD-0DFC-443B-96E2-778A929B2C1A}" presName="node" presStyleLbl="node1" presStyleIdx="1" presStyleCnt="10">
        <dgm:presLayoutVars>
          <dgm:bulletEnabled val="1"/>
        </dgm:presLayoutVars>
      </dgm:prSet>
      <dgm:spPr/>
      <dgm:t>
        <a:bodyPr/>
        <a:lstStyle/>
        <a:p>
          <a:endParaRPr lang="en-US"/>
        </a:p>
      </dgm:t>
    </dgm:pt>
    <dgm:pt modelId="{56381430-15AB-4205-8636-32EC7F14C106}" type="pres">
      <dgm:prSet presAssocID="{547D3E1E-8BE8-4B8C-9FDA-7323AECB7F0C}" presName="sibTrans" presStyleLbl="sibTrans1D1" presStyleIdx="1" presStyleCnt="9"/>
      <dgm:spPr/>
      <dgm:t>
        <a:bodyPr/>
        <a:lstStyle/>
        <a:p>
          <a:endParaRPr lang="en-US"/>
        </a:p>
      </dgm:t>
    </dgm:pt>
    <dgm:pt modelId="{4434C8FD-400A-413D-9CA5-52353BD82C2E}" type="pres">
      <dgm:prSet presAssocID="{547D3E1E-8BE8-4B8C-9FDA-7323AECB7F0C}" presName="connectorText" presStyleLbl="sibTrans1D1" presStyleIdx="1" presStyleCnt="9"/>
      <dgm:spPr/>
      <dgm:t>
        <a:bodyPr/>
        <a:lstStyle/>
        <a:p>
          <a:endParaRPr lang="en-US"/>
        </a:p>
      </dgm:t>
    </dgm:pt>
    <dgm:pt modelId="{43EEF71B-3C4E-466E-BEE1-31DFF1F79918}" type="pres">
      <dgm:prSet presAssocID="{50021F77-0DFF-4DC0-96C3-41F99AAB4AC6}" presName="node" presStyleLbl="node1" presStyleIdx="2" presStyleCnt="10">
        <dgm:presLayoutVars>
          <dgm:bulletEnabled val="1"/>
        </dgm:presLayoutVars>
      </dgm:prSet>
      <dgm:spPr/>
      <dgm:t>
        <a:bodyPr/>
        <a:lstStyle/>
        <a:p>
          <a:endParaRPr lang="en-US"/>
        </a:p>
      </dgm:t>
    </dgm:pt>
    <dgm:pt modelId="{CC7AABBC-1796-4517-AA28-AFB7C2175673}" type="pres">
      <dgm:prSet presAssocID="{0039FF25-92F4-4A56-9E8E-9AB4444825FC}" presName="sibTrans" presStyleLbl="sibTrans1D1" presStyleIdx="2" presStyleCnt="9"/>
      <dgm:spPr/>
      <dgm:t>
        <a:bodyPr/>
        <a:lstStyle/>
        <a:p>
          <a:endParaRPr lang="en-US"/>
        </a:p>
      </dgm:t>
    </dgm:pt>
    <dgm:pt modelId="{A2914712-1082-4631-A5CE-73EFCD1B890D}" type="pres">
      <dgm:prSet presAssocID="{0039FF25-92F4-4A56-9E8E-9AB4444825FC}" presName="connectorText" presStyleLbl="sibTrans1D1" presStyleIdx="2" presStyleCnt="9"/>
      <dgm:spPr/>
      <dgm:t>
        <a:bodyPr/>
        <a:lstStyle/>
        <a:p>
          <a:endParaRPr lang="en-US"/>
        </a:p>
      </dgm:t>
    </dgm:pt>
    <dgm:pt modelId="{2D78CD19-227A-4B77-B911-C66E347EA563}" type="pres">
      <dgm:prSet presAssocID="{54B50351-4681-4443-AD4E-C13C7173B684}" presName="node" presStyleLbl="node1" presStyleIdx="3" presStyleCnt="10">
        <dgm:presLayoutVars>
          <dgm:bulletEnabled val="1"/>
        </dgm:presLayoutVars>
      </dgm:prSet>
      <dgm:spPr/>
      <dgm:t>
        <a:bodyPr/>
        <a:lstStyle/>
        <a:p>
          <a:endParaRPr lang="en-US"/>
        </a:p>
      </dgm:t>
    </dgm:pt>
    <dgm:pt modelId="{401E4DDC-3BD9-4B90-8973-04982D0794C8}" type="pres">
      <dgm:prSet presAssocID="{9D9B44DB-FD93-47F6-AE32-F1C3842822F1}" presName="sibTrans" presStyleLbl="sibTrans1D1" presStyleIdx="3" presStyleCnt="9"/>
      <dgm:spPr/>
      <dgm:t>
        <a:bodyPr/>
        <a:lstStyle/>
        <a:p>
          <a:endParaRPr lang="en-US"/>
        </a:p>
      </dgm:t>
    </dgm:pt>
    <dgm:pt modelId="{3BBD2F5E-3D9F-42F5-8BCF-C4C8D77AE255}" type="pres">
      <dgm:prSet presAssocID="{9D9B44DB-FD93-47F6-AE32-F1C3842822F1}" presName="connectorText" presStyleLbl="sibTrans1D1" presStyleIdx="3" presStyleCnt="9"/>
      <dgm:spPr/>
      <dgm:t>
        <a:bodyPr/>
        <a:lstStyle/>
        <a:p>
          <a:endParaRPr lang="en-US"/>
        </a:p>
      </dgm:t>
    </dgm:pt>
    <dgm:pt modelId="{6ADDA44C-06FF-4C00-A522-8FEF2BF76DA5}" type="pres">
      <dgm:prSet presAssocID="{451173C4-3DF5-483D-ADFF-5E67261F17BF}" presName="node" presStyleLbl="node1" presStyleIdx="4" presStyleCnt="10">
        <dgm:presLayoutVars>
          <dgm:bulletEnabled val="1"/>
        </dgm:presLayoutVars>
      </dgm:prSet>
      <dgm:spPr/>
      <dgm:t>
        <a:bodyPr/>
        <a:lstStyle/>
        <a:p>
          <a:endParaRPr lang="en-US"/>
        </a:p>
      </dgm:t>
    </dgm:pt>
    <dgm:pt modelId="{C0E28AAF-2330-4A72-85F0-3C0B9E3AC35B}" type="pres">
      <dgm:prSet presAssocID="{F13628CA-1933-4175-B2D0-D2C1D2278BF2}" presName="sibTrans" presStyleLbl="sibTrans1D1" presStyleIdx="4" presStyleCnt="9"/>
      <dgm:spPr/>
      <dgm:t>
        <a:bodyPr/>
        <a:lstStyle/>
        <a:p>
          <a:endParaRPr lang="en-US"/>
        </a:p>
      </dgm:t>
    </dgm:pt>
    <dgm:pt modelId="{C7AE5F9E-637C-4134-93D8-039D4F90DC19}" type="pres">
      <dgm:prSet presAssocID="{F13628CA-1933-4175-B2D0-D2C1D2278BF2}" presName="connectorText" presStyleLbl="sibTrans1D1" presStyleIdx="4" presStyleCnt="9"/>
      <dgm:spPr/>
      <dgm:t>
        <a:bodyPr/>
        <a:lstStyle/>
        <a:p>
          <a:endParaRPr lang="en-US"/>
        </a:p>
      </dgm:t>
    </dgm:pt>
    <dgm:pt modelId="{859A9902-6786-45CB-88D7-46ED68D1A3A5}" type="pres">
      <dgm:prSet presAssocID="{7B2ECB83-5EB6-42B2-BB01-2A27DB22671B}" presName="node" presStyleLbl="node1" presStyleIdx="5" presStyleCnt="10">
        <dgm:presLayoutVars>
          <dgm:bulletEnabled val="1"/>
        </dgm:presLayoutVars>
      </dgm:prSet>
      <dgm:spPr/>
      <dgm:t>
        <a:bodyPr/>
        <a:lstStyle/>
        <a:p>
          <a:endParaRPr lang="en-US"/>
        </a:p>
      </dgm:t>
    </dgm:pt>
    <dgm:pt modelId="{9B2DE8FA-DAC4-4C5E-9B8F-CC197621E576}" type="pres">
      <dgm:prSet presAssocID="{926599B4-33AF-45F8-B516-4B7BB0407E4C}" presName="sibTrans" presStyleLbl="sibTrans1D1" presStyleIdx="5" presStyleCnt="9"/>
      <dgm:spPr/>
      <dgm:t>
        <a:bodyPr/>
        <a:lstStyle/>
        <a:p>
          <a:endParaRPr lang="en-US"/>
        </a:p>
      </dgm:t>
    </dgm:pt>
    <dgm:pt modelId="{BCA2A703-84C7-42D9-ACA9-3F91DA5E449B}" type="pres">
      <dgm:prSet presAssocID="{926599B4-33AF-45F8-B516-4B7BB0407E4C}" presName="connectorText" presStyleLbl="sibTrans1D1" presStyleIdx="5" presStyleCnt="9"/>
      <dgm:spPr/>
      <dgm:t>
        <a:bodyPr/>
        <a:lstStyle/>
        <a:p>
          <a:endParaRPr lang="en-US"/>
        </a:p>
      </dgm:t>
    </dgm:pt>
    <dgm:pt modelId="{8204ECF3-2206-4A65-B79C-199DD01E6983}" type="pres">
      <dgm:prSet presAssocID="{980A90CB-DEDF-41C5-866B-F5ABA68882B2}" presName="node" presStyleLbl="node1" presStyleIdx="6" presStyleCnt="10">
        <dgm:presLayoutVars>
          <dgm:bulletEnabled val="1"/>
        </dgm:presLayoutVars>
      </dgm:prSet>
      <dgm:spPr/>
      <dgm:t>
        <a:bodyPr/>
        <a:lstStyle/>
        <a:p>
          <a:endParaRPr lang="en-US"/>
        </a:p>
      </dgm:t>
    </dgm:pt>
    <dgm:pt modelId="{17BF738A-5889-4F7E-A22C-AE72C8772965}" type="pres">
      <dgm:prSet presAssocID="{0C582D8C-994E-4529-A2E9-CC29C556E1A8}" presName="sibTrans" presStyleLbl="sibTrans1D1" presStyleIdx="6" presStyleCnt="9"/>
      <dgm:spPr/>
      <dgm:t>
        <a:bodyPr/>
        <a:lstStyle/>
        <a:p>
          <a:endParaRPr lang="en-US"/>
        </a:p>
      </dgm:t>
    </dgm:pt>
    <dgm:pt modelId="{DB91A06E-B711-48EC-AF87-9C635204B6D4}" type="pres">
      <dgm:prSet presAssocID="{0C582D8C-994E-4529-A2E9-CC29C556E1A8}" presName="connectorText" presStyleLbl="sibTrans1D1" presStyleIdx="6" presStyleCnt="9"/>
      <dgm:spPr/>
      <dgm:t>
        <a:bodyPr/>
        <a:lstStyle/>
        <a:p>
          <a:endParaRPr lang="en-US"/>
        </a:p>
      </dgm:t>
    </dgm:pt>
    <dgm:pt modelId="{DC29BE20-B72C-4D4E-9FA4-A3BF1D0CFD9A}" type="pres">
      <dgm:prSet presAssocID="{D9B61449-E194-4A2E-BA85-4A95F2C044E2}" presName="node" presStyleLbl="node1" presStyleIdx="7" presStyleCnt="10">
        <dgm:presLayoutVars>
          <dgm:bulletEnabled val="1"/>
        </dgm:presLayoutVars>
      </dgm:prSet>
      <dgm:spPr/>
      <dgm:t>
        <a:bodyPr/>
        <a:lstStyle/>
        <a:p>
          <a:endParaRPr lang="en-US"/>
        </a:p>
      </dgm:t>
    </dgm:pt>
    <dgm:pt modelId="{03E89FCC-FF45-44B5-A7B4-F21F0FCBC28A}" type="pres">
      <dgm:prSet presAssocID="{94166103-11A3-4D76-A5D0-3D2317091A84}" presName="sibTrans" presStyleLbl="sibTrans1D1" presStyleIdx="7" presStyleCnt="9"/>
      <dgm:spPr/>
      <dgm:t>
        <a:bodyPr/>
        <a:lstStyle/>
        <a:p>
          <a:endParaRPr lang="en-US"/>
        </a:p>
      </dgm:t>
    </dgm:pt>
    <dgm:pt modelId="{6968E888-1CA6-4920-93C4-60BE30AABCD5}" type="pres">
      <dgm:prSet presAssocID="{94166103-11A3-4D76-A5D0-3D2317091A84}" presName="connectorText" presStyleLbl="sibTrans1D1" presStyleIdx="7" presStyleCnt="9"/>
      <dgm:spPr/>
      <dgm:t>
        <a:bodyPr/>
        <a:lstStyle/>
        <a:p>
          <a:endParaRPr lang="en-US"/>
        </a:p>
      </dgm:t>
    </dgm:pt>
    <dgm:pt modelId="{F3BC3658-7EBC-4A04-A65A-111B67CB4068}" type="pres">
      <dgm:prSet presAssocID="{F7A67C88-FA8E-4004-8330-B6F8867672EC}" presName="node" presStyleLbl="node1" presStyleIdx="8" presStyleCnt="10">
        <dgm:presLayoutVars>
          <dgm:bulletEnabled val="1"/>
        </dgm:presLayoutVars>
      </dgm:prSet>
      <dgm:spPr/>
      <dgm:t>
        <a:bodyPr/>
        <a:lstStyle/>
        <a:p>
          <a:endParaRPr lang="en-US"/>
        </a:p>
      </dgm:t>
    </dgm:pt>
    <dgm:pt modelId="{1447E1B3-118A-45F3-9582-8FAD029929EF}" type="pres">
      <dgm:prSet presAssocID="{557290B1-7838-4FF9-9E3B-5A65D4BE658D}" presName="sibTrans" presStyleLbl="sibTrans1D1" presStyleIdx="8" presStyleCnt="9"/>
      <dgm:spPr/>
      <dgm:t>
        <a:bodyPr/>
        <a:lstStyle/>
        <a:p>
          <a:endParaRPr lang="en-US"/>
        </a:p>
      </dgm:t>
    </dgm:pt>
    <dgm:pt modelId="{1AEDEF4E-2EC9-42DD-B5EE-7E2D5E16F4DF}" type="pres">
      <dgm:prSet presAssocID="{557290B1-7838-4FF9-9E3B-5A65D4BE658D}" presName="connectorText" presStyleLbl="sibTrans1D1" presStyleIdx="8" presStyleCnt="9"/>
      <dgm:spPr/>
      <dgm:t>
        <a:bodyPr/>
        <a:lstStyle/>
        <a:p>
          <a:endParaRPr lang="en-US"/>
        </a:p>
      </dgm:t>
    </dgm:pt>
    <dgm:pt modelId="{A941DD69-9966-4BBA-A57F-1AAB4EE5DA55}" type="pres">
      <dgm:prSet presAssocID="{3FE26143-9498-468A-A47F-BD0E9D97E750}" presName="node" presStyleLbl="node1" presStyleIdx="9" presStyleCnt="10">
        <dgm:presLayoutVars>
          <dgm:bulletEnabled val="1"/>
        </dgm:presLayoutVars>
      </dgm:prSet>
      <dgm:spPr/>
      <dgm:t>
        <a:bodyPr/>
        <a:lstStyle/>
        <a:p>
          <a:endParaRPr lang="en-US"/>
        </a:p>
      </dgm:t>
    </dgm:pt>
  </dgm:ptLst>
  <dgm:cxnLst>
    <dgm:cxn modelId="{6F73E19D-4F2B-4DAF-A372-B3376E47B4B6}" type="presOf" srcId="{547D3E1E-8BE8-4B8C-9FDA-7323AECB7F0C}" destId="{4434C8FD-400A-413D-9CA5-52353BD82C2E}" srcOrd="1" destOrd="0" presId="urn:microsoft.com/office/officeart/2016/7/layout/RepeatingBendingProcessNew"/>
    <dgm:cxn modelId="{D5520CE9-A5DC-47D5-A8D4-73A88296F034}" srcId="{4E9D5304-7DC7-47B1-BE9F-757AE9579115}" destId="{D9B61449-E194-4A2E-BA85-4A95F2C044E2}" srcOrd="7" destOrd="0" parTransId="{DB327784-E8EE-4835-803C-EF29C7F83BD5}" sibTransId="{94166103-11A3-4D76-A5D0-3D2317091A84}"/>
    <dgm:cxn modelId="{7C103A8A-0DCF-4391-A4D8-E76671DDDCD5}" type="presOf" srcId="{F13628CA-1933-4175-B2D0-D2C1D2278BF2}" destId="{C0E28AAF-2330-4A72-85F0-3C0B9E3AC35B}" srcOrd="0" destOrd="0" presId="urn:microsoft.com/office/officeart/2016/7/layout/RepeatingBendingProcessNew"/>
    <dgm:cxn modelId="{97C59176-1140-435D-BE85-773951FCEEBA}" srcId="{4E9D5304-7DC7-47B1-BE9F-757AE9579115}" destId="{451173C4-3DF5-483D-ADFF-5E67261F17BF}" srcOrd="4" destOrd="0" parTransId="{EE6DB362-4E71-40DD-8309-47C0926267A5}" sibTransId="{F13628CA-1933-4175-B2D0-D2C1D2278BF2}"/>
    <dgm:cxn modelId="{7D40C5DC-8B58-4A48-9195-4B86238F8221}" type="presOf" srcId="{0C582D8C-994E-4529-A2E9-CC29C556E1A8}" destId="{17BF738A-5889-4F7E-A22C-AE72C8772965}" srcOrd="0" destOrd="0" presId="urn:microsoft.com/office/officeart/2016/7/layout/RepeatingBendingProcessNew"/>
    <dgm:cxn modelId="{C3AC1FCF-F3A1-4866-A5E7-3713800CDD76}" type="presOf" srcId="{94166103-11A3-4D76-A5D0-3D2317091A84}" destId="{6968E888-1CA6-4920-93C4-60BE30AABCD5}" srcOrd="1" destOrd="0" presId="urn:microsoft.com/office/officeart/2016/7/layout/RepeatingBendingProcessNew"/>
    <dgm:cxn modelId="{C4170247-5F97-417B-9FF0-E24C1E7CB16E}" type="presOf" srcId="{D9B61449-E194-4A2E-BA85-4A95F2C044E2}" destId="{DC29BE20-B72C-4D4E-9FA4-A3BF1D0CFD9A}" srcOrd="0" destOrd="0" presId="urn:microsoft.com/office/officeart/2016/7/layout/RepeatingBendingProcessNew"/>
    <dgm:cxn modelId="{9C7CE6EE-3553-4C83-8EA9-9F222DC8F1D9}" type="presOf" srcId="{4E9D5304-7DC7-47B1-BE9F-757AE9579115}" destId="{34D8855D-B143-43B7-9CDA-B4C7D7FAC875}" srcOrd="0" destOrd="0" presId="urn:microsoft.com/office/officeart/2016/7/layout/RepeatingBendingProcessNew"/>
    <dgm:cxn modelId="{D5E1F1CE-2090-4E72-9D98-555B8BD1AF6E}" type="presOf" srcId="{4E2C0F06-32B1-4486-B112-C61375CCB31D}" destId="{D3082F1C-35ED-4462-B886-4999A9FE51EE}" srcOrd="0" destOrd="0" presId="urn:microsoft.com/office/officeart/2016/7/layout/RepeatingBendingProcessNew"/>
    <dgm:cxn modelId="{8114B2EE-661D-4163-A4C5-537CC56A3EE1}" type="presOf" srcId="{54B50351-4681-4443-AD4E-C13C7173B684}" destId="{2D78CD19-227A-4B77-B911-C66E347EA563}" srcOrd="0" destOrd="0" presId="urn:microsoft.com/office/officeart/2016/7/layout/RepeatingBendingProcessNew"/>
    <dgm:cxn modelId="{3951A82F-8CE1-4A44-B538-AB128CE78805}" srcId="{4E9D5304-7DC7-47B1-BE9F-757AE9579115}" destId="{F7A67C88-FA8E-4004-8330-B6F8867672EC}" srcOrd="8" destOrd="0" parTransId="{30371DDA-C8B2-4771-9083-D98919579C88}" sibTransId="{557290B1-7838-4FF9-9E3B-5A65D4BE658D}"/>
    <dgm:cxn modelId="{0870392D-0EA7-4337-AE74-1BD7C1E73BC4}" type="presOf" srcId="{9D9B44DB-FD93-47F6-AE32-F1C3842822F1}" destId="{3BBD2F5E-3D9F-42F5-8BCF-C4C8D77AE255}" srcOrd="1" destOrd="0" presId="urn:microsoft.com/office/officeart/2016/7/layout/RepeatingBendingProcessNew"/>
    <dgm:cxn modelId="{0B6D4DE6-8253-4883-97D2-11C135DFA7E0}" type="presOf" srcId="{7B2ECB83-5EB6-42B2-BB01-2A27DB22671B}" destId="{859A9902-6786-45CB-88D7-46ED68D1A3A5}" srcOrd="0" destOrd="0" presId="urn:microsoft.com/office/officeart/2016/7/layout/RepeatingBendingProcessNew"/>
    <dgm:cxn modelId="{812B1A2B-EF30-4172-B407-CE8CF647E5B7}" type="presOf" srcId="{CF8148D4-0878-4344-89AD-2B8253E24D47}" destId="{AD5198DC-5FC9-48A7-97BA-F466CDCBEEDB}" srcOrd="0" destOrd="0" presId="urn:microsoft.com/office/officeart/2016/7/layout/RepeatingBendingProcessNew"/>
    <dgm:cxn modelId="{0A39ADE4-7753-45FE-B9E4-F44B1749CB7B}" srcId="{4E9D5304-7DC7-47B1-BE9F-757AE9579115}" destId="{3FE26143-9498-468A-A47F-BD0E9D97E750}" srcOrd="9" destOrd="0" parTransId="{B00C8164-E10C-408B-8226-23782E9BD423}" sibTransId="{FB3D4942-8A0C-4C57-9D0D-9B7E11E6FD24}"/>
    <dgm:cxn modelId="{A12D2E5C-481B-4697-8A53-8E62992358DB}" srcId="{4E9D5304-7DC7-47B1-BE9F-757AE9579115}" destId="{7B2ECB83-5EB6-42B2-BB01-2A27DB22671B}" srcOrd="5" destOrd="0" parTransId="{84878E55-3E04-4E6F-AA4E-2AE063E6CDA4}" sibTransId="{926599B4-33AF-45F8-B516-4B7BB0407E4C}"/>
    <dgm:cxn modelId="{B118FE51-A006-401A-B39E-A71A9B674238}" type="presOf" srcId="{F13628CA-1933-4175-B2D0-D2C1D2278BF2}" destId="{C7AE5F9E-637C-4134-93D8-039D4F90DC19}" srcOrd="1" destOrd="0" presId="urn:microsoft.com/office/officeart/2016/7/layout/RepeatingBendingProcessNew"/>
    <dgm:cxn modelId="{3CB21CDC-C877-4D2A-A099-8F1FF2EF326E}" type="presOf" srcId="{980A90CB-DEDF-41C5-866B-F5ABA68882B2}" destId="{8204ECF3-2206-4A65-B79C-199DD01E6983}" srcOrd="0" destOrd="0" presId="urn:microsoft.com/office/officeart/2016/7/layout/RepeatingBendingProcessNew"/>
    <dgm:cxn modelId="{62B6AB15-CF1D-4B84-B6C2-01A676F81582}" type="presOf" srcId="{926599B4-33AF-45F8-B516-4B7BB0407E4C}" destId="{9B2DE8FA-DAC4-4C5E-9B8F-CC197621E576}" srcOrd="0" destOrd="0" presId="urn:microsoft.com/office/officeart/2016/7/layout/RepeatingBendingProcessNew"/>
    <dgm:cxn modelId="{202D58A1-5A9B-4F0D-B2C8-FE5FD6007A4A}" srcId="{4E9D5304-7DC7-47B1-BE9F-757AE9579115}" destId="{980A90CB-DEDF-41C5-866B-F5ABA68882B2}" srcOrd="6" destOrd="0" parTransId="{94214698-2FA7-4560-839D-AC86ABD79014}" sibTransId="{0C582D8C-994E-4529-A2E9-CC29C556E1A8}"/>
    <dgm:cxn modelId="{E1537376-854B-4E7A-8A1E-125CCD9E4755}" type="presOf" srcId="{0C582D8C-994E-4529-A2E9-CC29C556E1A8}" destId="{DB91A06E-B711-48EC-AF87-9C635204B6D4}" srcOrd="1" destOrd="0" presId="urn:microsoft.com/office/officeart/2016/7/layout/RepeatingBendingProcessNew"/>
    <dgm:cxn modelId="{8D03CFD3-1D19-412E-9184-2AB86933D456}" type="presOf" srcId="{547D3E1E-8BE8-4B8C-9FDA-7323AECB7F0C}" destId="{56381430-15AB-4205-8636-32EC7F14C106}" srcOrd="0" destOrd="0" presId="urn:microsoft.com/office/officeart/2016/7/layout/RepeatingBendingProcessNew"/>
    <dgm:cxn modelId="{4DB4D31B-B9AC-474D-B96C-94ED7B12ECEA}" type="presOf" srcId="{9D9B44DB-FD93-47F6-AE32-F1C3842822F1}" destId="{401E4DDC-3BD9-4B90-8973-04982D0794C8}" srcOrd="0" destOrd="0" presId="urn:microsoft.com/office/officeart/2016/7/layout/RepeatingBendingProcessNew"/>
    <dgm:cxn modelId="{444131C1-C871-44C1-85B3-2E22435E1334}" srcId="{4E9D5304-7DC7-47B1-BE9F-757AE9579115}" destId="{CF8148D4-0878-4344-89AD-2B8253E24D47}" srcOrd="0" destOrd="0" parTransId="{06877F3D-ADFA-498D-9F69-4DCBF3BA31DD}" sibTransId="{4E2C0F06-32B1-4486-B112-C61375CCB31D}"/>
    <dgm:cxn modelId="{4B52365A-911F-4E1A-8765-ADFA2CC016C8}" type="presOf" srcId="{557290B1-7838-4FF9-9E3B-5A65D4BE658D}" destId="{1AEDEF4E-2EC9-42DD-B5EE-7E2D5E16F4DF}" srcOrd="1" destOrd="0" presId="urn:microsoft.com/office/officeart/2016/7/layout/RepeatingBendingProcessNew"/>
    <dgm:cxn modelId="{CFB22ABC-1B16-47CA-87FF-5593FA5B335C}" srcId="{4E9D5304-7DC7-47B1-BE9F-757AE9579115}" destId="{50021F77-0DFF-4DC0-96C3-41F99AAB4AC6}" srcOrd="2" destOrd="0" parTransId="{6C052BB2-54C1-4049-BCB3-26DEEABF3614}" sibTransId="{0039FF25-92F4-4A56-9E8E-9AB4444825FC}"/>
    <dgm:cxn modelId="{FDC327E2-98B9-4BDC-A5EB-41C6340404F5}" type="presOf" srcId="{0039FF25-92F4-4A56-9E8E-9AB4444825FC}" destId="{A2914712-1082-4631-A5CE-73EFCD1B890D}" srcOrd="1" destOrd="0" presId="urn:microsoft.com/office/officeart/2016/7/layout/RepeatingBendingProcessNew"/>
    <dgm:cxn modelId="{E33F13DE-25E8-4AAD-AAB3-9D0B8C351A1B}" srcId="{4E9D5304-7DC7-47B1-BE9F-757AE9579115}" destId="{54B50351-4681-4443-AD4E-C13C7173B684}" srcOrd="3" destOrd="0" parTransId="{71457482-A974-4645-9578-49649F07E515}" sibTransId="{9D9B44DB-FD93-47F6-AE32-F1C3842822F1}"/>
    <dgm:cxn modelId="{A2E15F19-E19E-497A-8F5F-EBE764576593}" type="presOf" srcId="{451173C4-3DF5-483D-ADFF-5E67261F17BF}" destId="{6ADDA44C-06FF-4C00-A522-8FEF2BF76DA5}" srcOrd="0" destOrd="0" presId="urn:microsoft.com/office/officeart/2016/7/layout/RepeatingBendingProcessNew"/>
    <dgm:cxn modelId="{E34485D0-731B-4BCA-ADC6-060348E5DB92}" type="presOf" srcId="{4E2C0F06-32B1-4486-B112-C61375CCB31D}" destId="{08EBBBBE-7FB9-4386-9BF4-FB1E4496B8B0}" srcOrd="1" destOrd="0" presId="urn:microsoft.com/office/officeart/2016/7/layout/RepeatingBendingProcessNew"/>
    <dgm:cxn modelId="{BA3FC7BF-3B65-40BC-9764-F33F0E94CF66}" type="presOf" srcId="{50021F77-0DFF-4DC0-96C3-41F99AAB4AC6}" destId="{43EEF71B-3C4E-466E-BEE1-31DFF1F79918}" srcOrd="0" destOrd="0" presId="urn:microsoft.com/office/officeart/2016/7/layout/RepeatingBendingProcessNew"/>
    <dgm:cxn modelId="{031CAA11-326A-469C-957F-B5416BF30388}" srcId="{4E9D5304-7DC7-47B1-BE9F-757AE9579115}" destId="{F91D12DD-0DFC-443B-96E2-778A929B2C1A}" srcOrd="1" destOrd="0" parTransId="{CFA61CD6-CD72-4870-A910-608C77425CA2}" sibTransId="{547D3E1E-8BE8-4B8C-9FDA-7323AECB7F0C}"/>
    <dgm:cxn modelId="{1B446D88-6870-4A00-9E9F-EF4E0907E140}" type="presOf" srcId="{557290B1-7838-4FF9-9E3B-5A65D4BE658D}" destId="{1447E1B3-118A-45F3-9582-8FAD029929EF}" srcOrd="0" destOrd="0" presId="urn:microsoft.com/office/officeart/2016/7/layout/RepeatingBendingProcessNew"/>
    <dgm:cxn modelId="{7F970CF7-3B50-44AE-81D1-02BAE2C0537C}" type="presOf" srcId="{926599B4-33AF-45F8-B516-4B7BB0407E4C}" destId="{BCA2A703-84C7-42D9-ACA9-3F91DA5E449B}" srcOrd="1" destOrd="0" presId="urn:microsoft.com/office/officeart/2016/7/layout/RepeatingBendingProcessNew"/>
    <dgm:cxn modelId="{90615F2C-5C38-4EB2-AD66-E2487EF6C8CD}" type="presOf" srcId="{3FE26143-9498-468A-A47F-BD0E9D97E750}" destId="{A941DD69-9966-4BBA-A57F-1AAB4EE5DA55}" srcOrd="0" destOrd="0" presId="urn:microsoft.com/office/officeart/2016/7/layout/RepeatingBendingProcessNew"/>
    <dgm:cxn modelId="{2377FE21-B2A4-4478-9BCC-68D272C38524}" type="presOf" srcId="{94166103-11A3-4D76-A5D0-3D2317091A84}" destId="{03E89FCC-FF45-44B5-A7B4-F21F0FCBC28A}" srcOrd="0" destOrd="0" presId="urn:microsoft.com/office/officeart/2016/7/layout/RepeatingBendingProcessNew"/>
    <dgm:cxn modelId="{FBD832B0-4964-4DE6-8155-DFAD7DF84C0A}" type="presOf" srcId="{F7A67C88-FA8E-4004-8330-B6F8867672EC}" destId="{F3BC3658-7EBC-4A04-A65A-111B67CB4068}" srcOrd="0" destOrd="0" presId="urn:microsoft.com/office/officeart/2016/7/layout/RepeatingBendingProcessNew"/>
    <dgm:cxn modelId="{ED1895DB-B413-4A2E-96E1-C69B5D943A60}" type="presOf" srcId="{0039FF25-92F4-4A56-9E8E-9AB4444825FC}" destId="{CC7AABBC-1796-4517-AA28-AFB7C2175673}" srcOrd="0" destOrd="0" presId="urn:microsoft.com/office/officeart/2016/7/layout/RepeatingBendingProcessNew"/>
    <dgm:cxn modelId="{5E827801-0639-481C-BAC8-0F33F366011A}" type="presOf" srcId="{F91D12DD-0DFC-443B-96E2-778A929B2C1A}" destId="{7BCF345B-FF37-4D3E-B903-BF813442BA6E}" srcOrd="0" destOrd="0" presId="urn:microsoft.com/office/officeart/2016/7/layout/RepeatingBendingProcessNew"/>
    <dgm:cxn modelId="{1FEC12E4-B2CC-4B92-81BF-D196E12FD6A5}" type="presParOf" srcId="{34D8855D-B143-43B7-9CDA-B4C7D7FAC875}" destId="{AD5198DC-5FC9-48A7-97BA-F466CDCBEEDB}" srcOrd="0" destOrd="0" presId="urn:microsoft.com/office/officeart/2016/7/layout/RepeatingBendingProcessNew"/>
    <dgm:cxn modelId="{1F9F40E1-F34E-4D76-BB2F-225D648C9229}" type="presParOf" srcId="{34D8855D-B143-43B7-9CDA-B4C7D7FAC875}" destId="{D3082F1C-35ED-4462-B886-4999A9FE51EE}" srcOrd="1" destOrd="0" presId="urn:microsoft.com/office/officeart/2016/7/layout/RepeatingBendingProcessNew"/>
    <dgm:cxn modelId="{500EED97-C189-4CE6-92D1-0F275A76A3D9}" type="presParOf" srcId="{D3082F1C-35ED-4462-B886-4999A9FE51EE}" destId="{08EBBBBE-7FB9-4386-9BF4-FB1E4496B8B0}" srcOrd="0" destOrd="0" presId="urn:microsoft.com/office/officeart/2016/7/layout/RepeatingBendingProcessNew"/>
    <dgm:cxn modelId="{089534AF-55CB-4C60-9EED-023278530A87}" type="presParOf" srcId="{34D8855D-B143-43B7-9CDA-B4C7D7FAC875}" destId="{7BCF345B-FF37-4D3E-B903-BF813442BA6E}" srcOrd="2" destOrd="0" presId="urn:microsoft.com/office/officeart/2016/7/layout/RepeatingBendingProcessNew"/>
    <dgm:cxn modelId="{9137AD9E-CC6D-4278-ABAD-A8404AA4C103}" type="presParOf" srcId="{34D8855D-B143-43B7-9CDA-B4C7D7FAC875}" destId="{56381430-15AB-4205-8636-32EC7F14C106}" srcOrd="3" destOrd="0" presId="urn:microsoft.com/office/officeart/2016/7/layout/RepeatingBendingProcessNew"/>
    <dgm:cxn modelId="{E3E6F9E5-CEA7-46A1-8D2C-DFA3C17689D8}" type="presParOf" srcId="{56381430-15AB-4205-8636-32EC7F14C106}" destId="{4434C8FD-400A-413D-9CA5-52353BD82C2E}" srcOrd="0" destOrd="0" presId="urn:microsoft.com/office/officeart/2016/7/layout/RepeatingBendingProcessNew"/>
    <dgm:cxn modelId="{A8B7B984-8A52-44C2-8E37-B877A9EF0E19}" type="presParOf" srcId="{34D8855D-B143-43B7-9CDA-B4C7D7FAC875}" destId="{43EEF71B-3C4E-466E-BEE1-31DFF1F79918}" srcOrd="4" destOrd="0" presId="urn:microsoft.com/office/officeart/2016/7/layout/RepeatingBendingProcessNew"/>
    <dgm:cxn modelId="{2F393C8B-3365-4E73-B086-B4A08CFA8733}" type="presParOf" srcId="{34D8855D-B143-43B7-9CDA-B4C7D7FAC875}" destId="{CC7AABBC-1796-4517-AA28-AFB7C2175673}" srcOrd="5" destOrd="0" presId="urn:microsoft.com/office/officeart/2016/7/layout/RepeatingBendingProcessNew"/>
    <dgm:cxn modelId="{6ECD2E1E-5D2C-41E1-BBA2-FFD9D0A8E1BF}" type="presParOf" srcId="{CC7AABBC-1796-4517-AA28-AFB7C2175673}" destId="{A2914712-1082-4631-A5CE-73EFCD1B890D}" srcOrd="0" destOrd="0" presId="urn:microsoft.com/office/officeart/2016/7/layout/RepeatingBendingProcessNew"/>
    <dgm:cxn modelId="{1F3CF323-148D-4429-AB56-BC5C27662590}" type="presParOf" srcId="{34D8855D-B143-43B7-9CDA-B4C7D7FAC875}" destId="{2D78CD19-227A-4B77-B911-C66E347EA563}" srcOrd="6" destOrd="0" presId="urn:microsoft.com/office/officeart/2016/7/layout/RepeatingBendingProcessNew"/>
    <dgm:cxn modelId="{06152404-3C67-4A46-A2F6-7D8B99038594}" type="presParOf" srcId="{34D8855D-B143-43B7-9CDA-B4C7D7FAC875}" destId="{401E4DDC-3BD9-4B90-8973-04982D0794C8}" srcOrd="7" destOrd="0" presId="urn:microsoft.com/office/officeart/2016/7/layout/RepeatingBendingProcessNew"/>
    <dgm:cxn modelId="{84049EDB-A8EC-4F74-82C5-082B63D261FC}" type="presParOf" srcId="{401E4DDC-3BD9-4B90-8973-04982D0794C8}" destId="{3BBD2F5E-3D9F-42F5-8BCF-C4C8D77AE255}" srcOrd="0" destOrd="0" presId="urn:microsoft.com/office/officeart/2016/7/layout/RepeatingBendingProcessNew"/>
    <dgm:cxn modelId="{4E6FA640-3C22-4583-AF49-44372B212C51}" type="presParOf" srcId="{34D8855D-B143-43B7-9CDA-B4C7D7FAC875}" destId="{6ADDA44C-06FF-4C00-A522-8FEF2BF76DA5}" srcOrd="8" destOrd="0" presId="urn:microsoft.com/office/officeart/2016/7/layout/RepeatingBendingProcessNew"/>
    <dgm:cxn modelId="{12365783-CCE6-4B01-8A86-84C9407BE1EF}" type="presParOf" srcId="{34D8855D-B143-43B7-9CDA-B4C7D7FAC875}" destId="{C0E28AAF-2330-4A72-85F0-3C0B9E3AC35B}" srcOrd="9" destOrd="0" presId="urn:microsoft.com/office/officeart/2016/7/layout/RepeatingBendingProcessNew"/>
    <dgm:cxn modelId="{29A3DDC6-3EBF-44FE-B071-D5F9D7972460}" type="presParOf" srcId="{C0E28AAF-2330-4A72-85F0-3C0B9E3AC35B}" destId="{C7AE5F9E-637C-4134-93D8-039D4F90DC19}" srcOrd="0" destOrd="0" presId="urn:microsoft.com/office/officeart/2016/7/layout/RepeatingBendingProcessNew"/>
    <dgm:cxn modelId="{633C59F2-D407-42E9-8135-2E40200C14EA}" type="presParOf" srcId="{34D8855D-B143-43B7-9CDA-B4C7D7FAC875}" destId="{859A9902-6786-45CB-88D7-46ED68D1A3A5}" srcOrd="10" destOrd="0" presId="urn:microsoft.com/office/officeart/2016/7/layout/RepeatingBendingProcessNew"/>
    <dgm:cxn modelId="{3243DA08-CFD9-4EC8-B256-BCB31521A695}" type="presParOf" srcId="{34D8855D-B143-43B7-9CDA-B4C7D7FAC875}" destId="{9B2DE8FA-DAC4-4C5E-9B8F-CC197621E576}" srcOrd="11" destOrd="0" presId="urn:microsoft.com/office/officeart/2016/7/layout/RepeatingBendingProcessNew"/>
    <dgm:cxn modelId="{0F06AB1B-FAEB-4E5B-B59E-37D528C98BF0}" type="presParOf" srcId="{9B2DE8FA-DAC4-4C5E-9B8F-CC197621E576}" destId="{BCA2A703-84C7-42D9-ACA9-3F91DA5E449B}" srcOrd="0" destOrd="0" presId="urn:microsoft.com/office/officeart/2016/7/layout/RepeatingBendingProcessNew"/>
    <dgm:cxn modelId="{BBAB8949-5790-479B-B99F-04C1C2260D84}" type="presParOf" srcId="{34D8855D-B143-43B7-9CDA-B4C7D7FAC875}" destId="{8204ECF3-2206-4A65-B79C-199DD01E6983}" srcOrd="12" destOrd="0" presId="urn:microsoft.com/office/officeart/2016/7/layout/RepeatingBendingProcessNew"/>
    <dgm:cxn modelId="{376FF037-6841-4C49-A9BB-E31BDDF132F7}" type="presParOf" srcId="{34D8855D-B143-43B7-9CDA-B4C7D7FAC875}" destId="{17BF738A-5889-4F7E-A22C-AE72C8772965}" srcOrd="13" destOrd="0" presId="urn:microsoft.com/office/officeart/2016/7/layout/RepeatingBendingProcessNew"/>
    <dgm:cxn modelId="{D53886DD-4642-44DB-87AB-45D52050F728}" type="presParOf" srcId="{17BF738A-5889-4F7E-A22C-AE72C8772965}" destId="{DB91A06E-B711-48EC-AF87-9C635204B6D4}" srcOrd="0" destOrd="0" presId="urn:microsoft.com/office/officeart/2016/7/layout/RepeatingBendingProcessNew"/>
    <dgm:cxn modelId="{2A050F1E-FE50-4853-95C7-FE6319C867C1}" type="presParOf" srcId="{34D8855D-B143-43B7-9CDA-B4C7D7FAC875}" destId="{DC29BE20-B72C-4D4E-9FA4-A3BF1D0CFD9A}" srcOrd="14" destOrd="0" presId="urn:microsoft.com/office/officeart/2016/7/layout/RepeatingBendingProcessNew"/>
    <dgm:cxn modelId="{90A6EACE-19A8-475B-8D84-907F2365B131}" type="presParOf" srcId="{34D8855D-B143-43B7-9CDA-B4C7D7FAC875}" destId="{03E89FCC-FF45-44B5-A7B4-F21F0FCBC28A}" srcOrd="15" destOrd="0" presId="urn:microsoft.com/office/officeart/2016/7/layout/RepeatingBendingProcessNew"/>
    <dgm:cxn modelId="{D71B7E04-E370-40AF-955C-9BC2A75EFDFE}" type="presParOf" srcId="{03E89FCC-FF45-44B5-A7B4-F21F0FCBC28A}" destId="{6968E888-1CA6-4920-93C4-60BE30AABCD5}" srcOrd="0" destOrd="0" presId="urn:microsoft.com/office/officeart/2016/7/layout/RepeatingBendingProcessNew"/>
    <dgm:cxn modelId="{971F3ED6-71DF-4134-9FA0-DA8911A61E20}" type="presParOf" srcId="{34D8855D-B143-43B7-9CDA-B4C7D7FAC875}" destId="{F3BC3658-7EBC-4A04-A65A-111B67CB4068}" srcOrd="16" destOrd="0" presId="urn:microsoft.com/office/officeart/2016/7/layout/RepeatingBendingProcessNew"/>
    <dgm:cxn modelId="{A4A092D1-6AA9-49C3-A0CF-0E92A661247A}" type="presParOf" srcId="{34D8855D-B143-43B7-9CDA-B4C7D7FAC875}" destId="{1447E1B3-118A-45F3-9582-8FAD029929EF}" srcOrd="17" destOrd="0" presId="urn:microsoft.com/office/officeart/2016/7/layout/RepeatingBendingProcessNew"/>
    <dgm:cxn modelId="{68F5CFB0-AE30-443A-AF73-9C90806C2DA9}" type="presParOf" srcId="{1447E1B3-118A-45F3-9582-8FAD029929EF}" destId="{1AEDEF4E-2EC9-42DD-B5EE-7E2D5E16F4DF}" srcOrd="0" destOrd="0" presId="urn:microsoft.com/office/officeart/2016/7/layout/RepeatingBendingProcessNew"/>
    <dgm:cxn modelId="{AE11BC4F-9A98-4D7B-93AD-EACA42F594F4}" type="presParOf" srcId="{34D8855D-B143-43B7-9CDA-B4C7D7FAC875}" destId="{A941DD69-9966-4BBA-A57F-1AAB4EE5DA55}"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2FB7F9-D086-4367-A90B-AF451CF5934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EBC0C65-C2BD-4D03-960C-5ECA466CC296}">
      <dgm:prSet/>
      <dgm:spPr/>
      <dgm:t>
        <a:bodyPr/>
        <a:lstStyle/>
        <a:p>
          <a:pPr>
            <a:lnSpc>
              <a:spcPct val="100000"/>
            </a:lnSpc>
          </a:pPr>
          <a:r>
            <a:rPr lang="en-US"/>
            <a:t>Need to notify IRS of change in responsible party</a:t>
          </a:r>
        </a:p>
      </dgm:t>
    </dgm:pt>
    <dgm:pt modelId="{A022C13B-BFED-4F4F-80BB-6FCB42A73F01}" type="parTrans" cxnId="{D6AFF088-EADA-4197-929B-B53D1E2FAFBE}">
      <dgm:prSet/>
      <dgm:spPr/>
      <dgm:t>
        <a:bodyPr/>
        <a:lstStyle/>
        <a:p>
          <a:endParaRPr lang="en-US"/>
        </a:p>
      </dgm:t>
    </dgm:pt>
    <dgm:pt modelId="{054846E5-6A82-4428-993A-080C7388B663}" type="sibTrans" cxnId="{D6AFF088-EADA-4197-929B-B53D1E2FAFBE}">
      <dgm:prSet/>
      <dgm:spPr/>
      <dgm:t>
        <a:bodyPr/>
        <a:lstStyle/>
        <a:p>
          <a:pPr>
            <a:lnSpc>
              <a:spcPct val="100000"/>
            </a:lnSpc>
          </a:pPr>
          <a:endParaRPr lang="en-US"/>
        </a:p>
      </dgm:t>
    </dgm:pt>
    <dgm:pt modelId="{24F38033-E6D4-4EC5-8EF2-10F11E237494}">
      <dgm:prSet/>
      <dgm:spPr/>
      <dgm:t>
        <a:bodyPr/>
        <a:lstStyle/>
        <a:p>
          <a:pPr>
            <a:lnSpc>
              <a:spcPct val="100000"/>
            </a:lnSpc>
          </a:pPr>
          <a:r>
            <a:rPr lang="en-US"/>
            <a:t>File form 8822‐B with the IRS within 60 days of election</a:t>
          </a:r>
        </a:p>
      </dgm:t>
    </dgm:pt>
    <dgm:pt modelId="{F4B22385-F1E7-45C6-982C-692CC7A4318B}" type="parTrans" cxnId="{BB61D48F-4033-4820-AC29-286F964780EE}">
      <dgm:prSet/>
      <dgm:spPr/>
      <dgm:t>
        <a:bodyPr/>
        <a:lstStyle/>
        <a:p>
          <a:endParaRPr lang="en-US"/>
        </a:p>
      </dgm:t>
    </dgm:pt>
    <dgm:pt modelId="{B29F02E6-8DD0-48DD-B51E-86CAB7B01032}" type="sibTrans" cxnId="{BB61D48F-4033-4820-AC29-286F964780EE}">
      <dgm:prSet/>
      <dgm:spPr/>
      <dgm:t>
        <a:bodyPr/>
        <a:lstStyle/>
        <a:p>
          <a:pPr>
            <a:lnSpc>
              <a:spcPct val="100000"/>
            </a:lnSpc>
          </a:pPr>
          <a:endParaRPr lang="en-US"/>
        </a:p>
      </dgm:t>
    </dgm:pt>
    <dgm:pt modelId="{4FBC18B2-22AC-43E1-AA0B-3E655AE4B650}">
      <dgm:prSet/>
      <dgm:spPr/>
      <dgm:t>
        <a:bodyPr/>
        <a:lstStyle/>
        <a:p>
          <a:pPr>
            <a:lnSpc>
              <a:spcPct val="100000"/>
            </a:lnSpc>
          </a:pPr>
          <a:r>
            <a:rPr lang="en-US"/>
            <a:t>Ensures IRS correspondence goes to the new Treasurer</a:t>
          </a:r>
        </a:p>
      </dgm:t>
    </dgm:pt>
    <dgm:pt modelId="{96039EE2-BC99-4CB8-B8BD-3FEBE262C0F6}" type="parTrans" cxnId="{236E1154-5C04-4CDF-95C2-23B6C5CC1CC8}">
      <dgm:prSet/>
      <dgm:spPr/>
      <dgm:t>
        <a:bodyPr/>
        <a:lstStyle/>
        <a:p>
          <a:endParaRPr lang="en-US"/>
        </a:p>
      </dgm:t>
    </dgm:pt>
    <dgm:pt modelId="{8474EC21-92BC-49E5-9939-2A74A67E0AA9}" type="sibTrans" cxnId="{236E1154-5C04-4CDF-95C2-23B6C5CC1CC8}">
      <dgm:prSet/>
      <dgm:spPr/>
      <dgm:t>
        <a:bodyPr/>
        <a:lstStyle/>
        <a:p>
          <a:pPr>
            <a:lnSpc>
              <a:spcPct val="100000"/>
            </a:lnSpc>
          </a:pPr>
          <a:endParaRPr lang="en-US"/>
        </a:p>
      </dgm:t>
    </dgm:pt>
    <dgm:pt modelId="{C4A17DC9-4DB2-4395-8AB6-2403C7E41373}">
      <dgm:prSet/>
      <dgm:spPr/>
      <dgm:t>
        <a:bodyPr/>
        <a:lstStyle/>
        <a:p>
          <a:pPr>
            <a:lnSpc>
              <a:spcPct val="100000"/>
            </a:lnSpc>
          </a:pPr>
          <a:r>
            <a:rPr lang="en-US"/>
            <a:t>Form can be found on‐line at </a:t>
          </a:r>
          <a:r>
            <a:rPr lang="en-US">
              <a:hlinkClick xmlns:r="http://schemas.openxmlformats.org/officeDocument/2006/relationships" r:id="rId1"/>
            </a:rPr>
            <a:t>www.irs.gov</a:t>
          </a:r>
          <a:endParaRPr lang="en-US"/>
        </a:p>
      </dgm:t>
    </dgm:pt>
    <dgm:pt modelId="{43EF8F20-EF4A-49AD-9973-4B30D002B7D7}" type="parTrans" cxnId="{A52F8730-5196-4F72-9FD1-2F964DE02A9F}">
      <dgm:prSet/>
      <dgm:spPr/>
      <dgm:t>
        <a:bodyPr/>
        <a:lstStyle/>
        <a:p>
          <a:endParaRPr lang="en-US"/>
        </a:p>
      </dgm:t>
    </dgm:pt>
    <dgm:pt modelId="{5AFEA7C0-00AB-4CEC-A0D4-C6E7912E6F45}" type="sibTrans" cxnId="{A52F8730-5196-4F72-9FD1-2F964DE02A9F}">
      <dgm:prSet/>
      <dgm:spPr/>
      <dgm:t>
        <a:bodyPr/>
        <a:lstStyle/>
        <a:p>
          <a:endParaRPr lang="en-US"/>
        </a:p>
      </dgm:t>
    </dgm:pt>
    <dgm:pt modelId="{BF758323-6F2A-49E5-BBD1-D22604291D76}" type="pres">
      <dgm:prSet presAssocID="{522FB7F9-D086-4367-A90B-AF451CF5934E}" presName="root" presStyleCnt="0">
        <dgm:presLayoutVars>
          <dgm:dir/>
          <dgm:resizeHandles val="exact"/>
        </dgm:presLayoutVars>
      </dgm:prSet>
      <dgm:spPr/>
      <dgm:t>
        <a:bodyPr/>
        <a:lstStyle/>
        <a:p>
          <a:endParaRPr lang="en-US"/>
        </a:p>
      </dgm:t>
    </dgm:pt>
    <dgm:pt modelId="{5AE6509D-3DDC-45BC-ADF0-EAD953A4E864}" type="pres">
      <dgm:prSet presAssocID="{522FB7F9-D086-4367-A90B-AF451CF5934E}" presName="container" presStyleCnt="0">
        <dgm:presLayoutVars>
          <dgm:dir/>
          <dgm:resizeHandles val="exact"/>
        </dgm:presLayoutVars>
      </dgm:prSet>
      <dgm:spPr/>
    </dgm:pt>
    <dgm:pt modelId="{ABE676BA-05E5-482C-AA69-87960A7CB87A}" type="pres">
      <dgm:prSet presAssocID="{CEBC0C65-C2BD-4D03-960C-5ECA466CC296}" presName="compNode" presStyleCnt="0"/>
      <dgm:spPr/>
    </dgm:pt>
    <dgm:pt modelId="{AB3C5948-2419-428D-8048-FD34748B4B99}" type="pres">
      <dgm:prSet presAssocID="{CEBC0C65-C2BD-4D03-960C-5ECA466CC296}" presName="iconBgRect" presStyleLbl="bgShp" presStyleIdx="0" presStyleCnt="4"/>
      <dgm:spPr/>
    </dgm:pt>
    <dgm:pt modelId="{B47E2200-B1BF-4C3B-834F-38A09E901377}" type="pres">
      <dgm:prSet presAssocID="{CEBC0C65-C2BD-4D03-960C-5ECA466CC296}"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dgm:spPr>
      <dgm:extLst>
        <a:ext uri="{E40237B7-FDA0-4F09-8148-C483321AD2D9}">
          <dgm14:cNvPr xmlns:dgm14="http://schemas.microsoft.com/office/drawing/2010/diagram" id="0" name="" descr="Checkmark"/>
        </a:ext>
      </dgm:extLst>
    </dgm:pt>
    <dgm:pt modelId="{889C271B-CA53-4419-98FD-575AD1731C5F}" type="pres">
      <dgm:prSet presAssocID="{CEBC0C65-C2BD-4D03-960C-5ECA466CC296}" presName="spaceRect" presStyleCnt="0"/>
      <dgm:spPr/>
    </dgm:pt>
    <dgm:pt modelId="{94C84971-493D-4355-86DD-1F19B66CDB5C}" type="pres">
      <dgm:prSet presAssocID="{CEBC0C65-C2BD-4D03-960C-5ECA466CC296}" presName="textRect" presStyleLbl="revTx" presStyleIdx="0" presStyleCnt="4">
        <dgm:presLayoutVars>
          <dgm:chMax val="1"/>
          <dgm:chPref val="1"/>
        </dgm:presLayoutVars>
      </dgm:prSet>
      <dgm:spPr/>
      <dgm:t>
        <a:bodyPr/>
        <a:lstStyle/>
        <a:p>
          <a:endParaRPr lang="en-US"/>
        </a:p>
      </dgm:t>
    </dgm:pt>
    <dgm:pt modelId="{87DD835B-4AF3-4CA5-9901-06024D78BE92}" type="pres">
      <dgm:prSet presAssocID="{054846E5-6A82-4428-993A-080C7388B663}" presName="sibTrans" presStyleLbl="sibTrans2D1" presStyleIdx="0" presStyleCnt="0"/>
      <dgm:spPr/>
      <dgm:t>
        <a:bodyPr/>
        <a:lstStyle/>
        <a:p>
          <a:endParaRPr lang="en-US"/>
        </a:p>
      </dgm:t>
    </dgm:pt>
    <dgm:pt modelId="{41B90737-1EA5-4106-9594-3A4A9D2B4F63}" type="pres">
      <dgm:prSet presAssocID="{24F38033-E6D4-4EC5-8EF2-10F11E237494}" presName="compNode" presStyleCnt="0"/>
      <dgm:spPr/>
    </dgm:pt>
    <dgm:pt modelId="{5081168C-8535-47F7-869E-36CD29AFCADE}" type="pres">
      <dgm:prSet presAssocID="{24F38033-E6D4-4EC5-8EF2-10F11E237494}" presName="iconBgRect" presStyleLbl="bgShp" presStyleIdx="1" presStyleCnt="4"/>
      <dgm:spPr/>
    </dgm:pt>
    <dgm:pt modelId="{F9CEC9AC-9619-4C8E-90B8-83DB6A5FE5E6}" type="pres">
      <dgm:prSet presAssocID="{24F38033-E6D4-4EC5-8EF2-10F11E237494}"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dgm:spPr>
      <dgm:extLst>
        <a:ext uri="{E40237B7-FDA0-4F09-8148-C483321AD2D9}">
          <dgm14:cNvPr xmlns:dgm14="http://schemas.microsoft.com/office/drawing/2010/diagram" id="0" name="" descr="Bank"/>
        </a:ext>
      </dgm:extLst>
    </dgm:pt>
    <dgm:pt modelId="{79EA6D7B-9BEE-4379-8658-A6080B29800F}" type="pres">
      <dgm:prSet presAssocID="{24F38033-E6D4-4EC5-8EF2-10F11E237494}" presName="spaceRect" presStyleCnt="0"/>
      <dgm:spPr/>
    </dgm:pt>
    <dgm:pt modelId="{D9B3D196-5ECB-49A6-A2B9-E450444040E9}" type="pres">
      <dgm:prSet presAssocID="{24F38033-E6D4-4EC5-8EF2-10F11E237494}" presName="textRect" presStyleLbl="revTx" presStyleIdx="1" presStyleCnt="4">
        <dgm:presLayoutVars>
          <dgm:chMax val="1"/>
          <dgm:chPref val="1"/>
        </dgm:presLayoutVars>
      </dgm:prSet>
      <dgm:spPr/>
      <dgm:t>
        <a:bodyPr/>
        <a:lstStyle/>
        <a:p>
          <a:endParaRPr lang="en-US"/>
        </a:p>
      </dgm:t>
    </dgm:pt>
    <dgm:pt modelId="{F843138E-51D0-465F-B426-474AE994EB72}" type="pres">
      <dgm:prSet presAssocID="{B29F02E6-8DD0-48DD-B51E-86CAB7B01032}" presName="sibTrans" presStyleLbl="sibTrans2D1" presStyleIdx="0" presStyleCnt="0"/>
      <dgm:spPr/>
      <dgm:t>
        <a:bodyPr/>
        <a:lstStyle/>
        <a:p>
          <a:endParaRPr lang="en-US"/>
        </a:p>
      </dgm:t>
    </dgm:pt>
    <dgm:pt modelId="{C06B1ACA-0A76-4870-993C-8EDF173D695A}" type="pres">
      <dgm:prSet presAssocID="{4FBC18B2-22AC-43E1-AA0B-3E655AE4B650}" presName="compNode" presStyleCnt="0"/>
      <dgm:spPr/>
    </dgm:pt>
    <dgm:pt modelId="{07EED2E8-CDEB-454D-8E01-F8AFC27AAC9C}" type="pres">
      <dgm:prSet presAssocID="{4FBC18B2-22AC-43E1-AA0B-3E655AE4B650}" presName="iconBgRect" presStyleLbl="bgShp" presStyleIdx="2" presStyleCnt="4"/>
      <dgm:spPr/>
    </dgm:pt>
    <dgm:pt modelId="{6DC057CC-290B-41B4-A8EC-EEA6DE7204C5}" type="pres">
      <dgm:prSet presAssocID="{4FBC18B2-22AC-43E1-AA0B-3E655AE4B650}"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dgm:spPr>
      <dgm:extLst>
        <a:ext uri="{E40237B7-FDA0-4F09-8148-C483321AD2D9}">
          <dgm14:cNvPr xmlns:dgm14="http://schemas.microsoft.com/office/drawing/2010/diagram" id="0" name="" descr="Money"/>
        </a:ext>
      </dgm:extLst>
    </dgm:pt>
    <dgm:pt modelId="{C47F138C-E5B5-4EF6-B742-0CB5B3BFA55C}" type="pres">
      <dgm:prSet presAssocID="{4FBC18B2-22AC-43E1-AA0B-3E655AE4B650}" presName="spaceRect" presStyleCnt="0"/>
      <dgm:spPr/>
    </dgm:pt>
    <dgm:pt modelId="{CE926AF0-26CC-4310-8C6F-EB290D3D8739}" type="pres">
      <dgm:prSet presAssocID="{4FBC18B2-22AC-43E1-AA0B-3E655AE4B650}" presName="textRect" presStyleLbl="revTx" presStyleIdx="2" presStyleCnt="4">
        <dgm:presLayoutVars>
          <dgm:chMax val="1"/>
          <dgm:chPref val="1"/>
        </dgm:presLayoutVars>
      </dgm:prSet>
      <dgm:spPr/>
      <dgm:t>
        <a:bodyPr/>
        <a:lstStyle/>
        <a:p>
          <a:endParaRPr lang="en-US"/>
        </a:p>
      </dgm:t>
    </dgm:pt>
    <dgm:pt modelId="{8F7DD5C2-DFD2-4AAF-B137-3933004C33F8}" type="pres">
      <dgm:prSet presAssocID="{8474EC21-92BC-49E5-9939-2A74A67E0AA9}" presName="sibTrans" presStyleLbl="sibTrans2D1" presStyleIdx="0" presStyleCnt="0"/>
      <dgm:spPr/>
      <dgm:t>
        <a:bodyPr/>
        <a:lstStyle/>
        <a:p>
          <a:endParaRPr lang="en-US"/>
        </a:p>
      </dgm:t>
    </dgm:pt>
    <dgm:pt modelId="{85503975-75AA-4A5A-B651-7DFA9BEE643D}" type="pres">
      <dgm:prSet presAssocID="{C4A17DC9-4DB2-4395-8AB6-2403C7E41373}" presName="compNode" presStyleCnt="0"/>
      <dgm:spPr/>
    </dgm:pt>
    <dgm:pt modelId="{88AA42C4-086A-44B6-883B-B09B341D5C1B}" type="pres">
      <dgm:prSet presAssocID="{C4A17DC9-4DB2-4395-8AB6-2403C7E41373}" presName="iconBgRect" presStyleLbl="bgShp" presStyleIdx="3" presStyleCnt="4"/>
      <dgm:spPr/>
    </dgm:pt>
    <dgm:pt modelId="{844938B9-F28F-4DC0-802F-CE03BC10CEF0}" type="pres">
      <dgm:prSet presAssocID="{C4A17DC9-4DB2-4395-8AB6-2403C7E4137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dgm:spPr>
      <dgm:extLst>
        <a:ext uri="{E40237B7-FDA0-4F09-8148-C483321AD2D9}">
          <dgm14:cNvPr xmlns:dgm14="http://schemas.microsoft.com/office/drawing/2010/diagram" id="0" name="" descr="Quotes"/>
        </a:ext>
      </dgm:extLst>
    </dgm:pt>
    <dgm:pt modelId="{EE0827E9-8843-4BD4-9B83-5538EBA33098}" type="pres">
      <dgm:prSet presAssocID="{C4A17DC9-4DB2-4395-8AB6-2403C7E41373}" presName="spaceRect" presStyleCnt="0"/>
      <dgm:spPr/>
    </dgm:pt>
    <dgm:pt modelId="{ACC688FC-1E01-47C1-938C-27295DAED9A8}" type="pres">
      <dgm:prSet presAssocID="{C4A17DC9-4DB2-4395-8AB6-2403C7E41373}" presName="textRect" presStyleLbl="revTx" presStyleIdx="3" presStyleCnt="4">
        <dgm:presLayoutVars>
          <dgm:chMax val="1"/>
          <dgm:chPref val="1"/>
        </dgm:presLayoutVars>
      </dgm:prSet>
      <dgm:spPr/>
      <dgm:t>
        <a:bodyPr/>
        <a:lstStyle/>
        <a:p>
          <a:endParaRPr lang="en-US"/>
        </a:p>
      </dgm:t>
    </dgm:pt>
  </dgm:ptLst>
  <dgm:cxnLst>
    <dgm:cxn modelId="{6E5B18B7-0081-4893-BA27-A61061C3A870}" type="presOf" srcId="{B29F02E6-8DD0-48DD-B51E-86CAB7B01032}" destId="{F843138E-51D0-465F-B426-474AE994EB72}" srcOrd="0" destOrd="0" presId="urn:microsoft.com/office/officeart/2018/2/layout/IconCircleList"/>
    <dgm:cxn modelId="{43F8C4FA-173C-42B0-989D-AD6B337B6153}" type="presOf" srcId="{C4A17DC9-4DB2-4395-8AB6-2403C7E41373}" destId="{ACC688FC-1E01-47C1-938C-27295DAED9A8}" srcOrd="0" destOrd="0" presId="urn:microsoft.com/office/officeart/2018/2/layout/IconCircleList"/>
    <dgm:cxn modelId="{7832CD71-02D6-4643-B894-5ACE6B99FA46}" type="presOf" srcId="{4FBC18B2-22AC-43E1-AA0B-3E655AE4B650}" destId="{CE926AF0-26CC-4310-8C6F-EB290D3D8739}" srcOrd="0" destOrd="0" presId="urn:microsoft.com/office/officeart/2018/2/layout/IconCircleList"/>
    <dgm:cxn modelId="{D6AFF088-EADA-4197-929B-B53D1E2FAFBE}" srcId="{522FB7F9-D086-4367-A90B-AF451CF5934E}" destId="{CEBC0C65-C2BD-4D03-960C-5ECA466CC296}" srcOrd="0" destOrd="0" parTransId="{A022C13B-BFED-4F4F-80BB-6FCB42A73F01}" sibTransId="{054846E5-6A82-4428-993A-080C7388B663}"/>
    <dgm:cxn modelId="{A52F8730-5196-4F72-9FD1-2F964DE02A9F}" srcId="{522FB7F9-D086-4367-A90B-AF451CF5934E}" destId="{C4A17DC9-4DB2-4395-8AB6-2403C7E41373}" srcOrd="3" destOrd="0" parTransId="{43EF8F20-EF4A-49AD-9973-4B30D002B7D7}" sibTransId="{5AFEA7C0-00AB-4CEC-A0D4-C6E7912E6F45}"/>
    <dgm:cxn modelId="{CB808748-9A54-463E-BDA1-37D0A8BD2FB5}" type="presOf" srcId="{CEBC0C65-C2BD-4D03-960C-5ECA466CC296}" destId="{94C84971-493D-4355-86DD-1F19B66CDB5C}" srcOrd="0" destOrd="0" presId="urn:microsoft.com/office/officeart/2018/2/layout/IconCircleList"/>
    <dgm:cxn modelId="{8FC6E40F-C2A4-4082-856C-83EB236BF58B}" type="presOf" srcId="{522FB7F9-D086-4367-A90B-AF451CF5934E}" destId="{BF758323-6F2A-49E5-BBD1-D22604291D76}" srcOrd="0" destOrd="0" presId="urn:microsoft.com/office/officeart/2018/2/layout/IconCircleList"/>
    <dgm:cxn modelId="{BB61D48F-4033-4820-AC29-286F964780EE}" srcId="{522FB7F9-D086-4367-A90B-AF451CF5934E}" destId="{24F38033-E6D4-4EC5-8EF2-10F11E237494}" srcOrd="1" destOrd="0" parTransId="{F4B22385-F1E7-45C6-982C-692CC7A4318B}" sibTransId="{B29F02E6-8DD0-48DD-B51E-86CAB7B01032}"/>
    <dgm:cxn modelId="{DD9AB223-2CF7-49FD-A8A4-57A1F6B126D2}" type="presOf" srcId="{24F38033-E6D4-4EC5-8EF2-10F11E237494}" destId="{D9B3D196-5ECB-49A6-A2B9-E450444040E9}" srcOrd="0" destOrd="0" presId="urn:microsoft.com/office/officeart/2018/2/layout/IconCircleList"/>
    <dgm:cxn modelId="{236E1154-5C04-4CDF-95C2-23B6C5CC1CC8}" srcId="{522FB7F9-D086-4367-A90B-AF451CF5934E}" destId="{4FBC18B2-22AC-43E1-AA0B-3E655AE4B650}" srcOrd="2" destOrd="0" parTransId="{96039EE2-BC99-4CB8-B8BD-3FEBE262C0F6}" sibTransId="{8474EC21-92BC-49E5-9939-2A74A67E0AA9}"/>
    <dgm:cxn modelId="{3E45B89B-36AC-4F44-AE3D-F35CE8A2AF3C}" type="presOf" srcId="{8474EC21-92BC-49E5-9939-2A74A67E0AA9}" destId="{8F7DD5C2-DFD2-4AAF-B137-3933004C33F8}" srcOrd="0" destOrd="0" presId="urn:microsoft.com/office/officeart/2018/2/layout/IconCircleList"/>
    <dgm:cxn modelId="{FA2BDD76-00F2-47D4-B83C-3758670435FE}" type="presOf" srcId="{054846E5-6A82-4428-993A-080C7388B663}" destId="{87DD835B-4AF3-4CA5-9901-06024D78BE92}" srcOrd="0" destOrd="0" presId="urn:microsoft.com/office/officeart/2018/2/layout/IconCircleList"/>
    <dgm:cxn modelId="{591F46C6-6B47-40AD-B7F8-6D9A71DDC639}" type="presParOf" srcId="{BF758323-6F2A-49E5-BBD1-D22604291D76}" destId="{5AE6509D-3DDC-45BC-ADF0-EAD953A4E864}" srcOrd="0" destOrd="0" presId="urn:microsoft.com/office/officeart/2018/2/layout/IconCircleList"/>
    <dgm:cxn modelId="{CE920F62-F043-40C7-BF00-EABB2E8279C5}" type="presParOf" srcId="{5AE6509D-3DDC-45BC-ADF0-EAD953A4E864}" destId="{ABE676BA-05E5-482C-AA69-87960A7CB87A}" srcOrd="0" destOrd="0" presId="urn:microsoft.com/office/officeart/2018/2/layout/IconCircleList"/>
    <dgm:cxn modelId="{5AF8E3A2-1FA8-4503-980B-4D6F2147D7AD}" type="presParOf" srcId="{ABE676BA-05E5-482C-AA69-87960A7CB87A}" destId="{AB3C5948-2419-428D-8048-FD34748B4B99}" srcOrd="0" destOrd="0" presId="urn:microsoft.com/office/officeart/2018/2/layout/IconCircleList"/>
    <dgm:cxn modelId="{3CB9F972-1E41-4CAD-8160-868EF2D9BD7C}" type="presParOf" srcId="{ABE676BA-05E5-482C-AA69-87960A7CB87A}" destId="{B47E2200-B1BF-4C3B-834F-38A09E901377}" srcOrd="1" destOrd="0" presId="urn:microsoft.com/office/officeart/2018/2/layout/IconCircleList"/>
    <dgm:cxn modelId="{077B2065-8D6A-4BA9-8D2E-191DA05538AD}" type="presParOf" srcId="{ABE676BA-05E5-482C-AA69-87960A7CB87A}" destId="{889C271B-CA53-4419-98FD-575AD1731C5F}" srcOrd="2" destOrd="0" presId="urn:microsoft.com/office/officeart/2018/2/layout/IconCircleList"/>
    <dgm:cxn modelId="{0EDC2096-4CD7-4143-AFEE-37A485DF475C}" type="presParOf" srcId="{ABE676BA-05E5-482C-AA69-87960A7CB87A}" destId="{94C84971-493D-4355-86DD-1F19B66CDB5C}" srcOrd="3" destOrd="0" presId="urn:microsoft.com/office/officeart/2018/2/layout/IconCircleList"/>
    <dgm:cxn modelId="{1975DA63-A732-4913-ABE8-F68DB0C59354}" type="presParOf" srcId="{5AE6509D-3DDC-45BC-ADF0-EAD953A4E864}" destId="{87DD835B-4AF3-4CA5-9901-06024D78BE92}" srcOrd="1" destOrd="0" presId="urn:microsoft.com/office/officeart/2018/2/layout/IconCircleList"/>
    <dgm:cxn modelId="{8493BAC2-1201-457A-AD71-399D3F71826C}" type="presParOf" srcId="{5AE6509D-3DDC-45BC-ADF0-EAD953A4E864}" destId="{41B90737-1EA5-4106-9594-3A4A9D2B4F63}" srcOrd="2" destOrd="0" presId="urn:microsoft.com/office/officeart/2018/2/layout/IconCircleList"/>
    <dgm:cxn modelId="{F71F4E2A-86E6-4487-9A1E-3DA1A461126B}" type="presParOf" srcId="{41B90737-1EA5-4106-9594-3A4A9D2B4F63}" destId="{5081168C-8535-47F7-869E-36CD29AFCADE}" srcOrd="0" destOrd="0" presId="urn:microsoft.com/office/officeart/2018/2/layout/IconCircleList"/>
    <dgm:cxn modelId="{AAAABDEF-0128-45C6-9E0E-341522A76577}" type="presParOf" srcId="{41B90737-1EA5-4106-9594-3A4A9D2B4F63}" destId="{F9CEC9AC-9619-4C8E-90B8-83DB6A5FE5E6}" srcOrd="1" destOrd="0" presId="urn:microsoft.com/office/officeart/2018/2/layout/IconCircleList"/>
    <dgm:cxn modelId="{D256220E-83A1-477B-8696-4A8591AF795D}" type="presParOf" srcId="{41B90737-1EA5-4106-9594-3A4A9D2B4F63}" destId="{79EA6D7B-9BEE-4379-8658-A6080B29800F}" srcOrd="2" destOrd="0" presId="urn:microsoft.com/office/officeart/2018/2/layout/IconCircleList"/>
    <dgm:cxn modelId="{C6720500-6AFA-4782-B453-9D2E05901C42}" type="presParOf" srcId="{41B90737-1EA5-4106-9594-3A4A9D2B4F63}" destId="{D9B3D196-5ECB-49A6-A2B9-E450444040E9}" srcOrd="3" destOrd="0" presId="urn:microsoft.com/office/officeart/2018/2/layout/IconCircleList"/>
    <dgm:cxn modelId="{AB543C23-47E9-4577-910E-E7EA20AB11F6}" type="presParOf" srcId="{5AE6509D-3DDC-45BC-ADF0-EAD953A4E864}" destId="{F843138E-51D0-465F-B426-474AE994EB72}" srcOrd="3" destOrd="0" presId="urn:microsoft.com/office/officeart/2018/2/layout/IconCircleList"/>
    <dgm:cxn modelId="{D9049030-70E7-412C-90EC-F774B011705D}" type="presParOf" srcId="{5AE6509D-3DDC-45BC-ADF0-EAD953A4E864}" destId="{C06B1ACA-0A76-4870-993C-8EDF173D695A}" srcOrd="4" destOrd="0" presId="urn:microsoft.com/office/officeart/2018/2/layout/IconCircleList"/>
    <dgm:cxn modelId="{D78FCCA4-7619-4ABA-9B1E-0A29AB3BBA1B}" type="presParOf" srcId="{C06B1ACA-0A76-4870-993C-8EDF173D695A}" destId="{07EED2E8-CDEB-454D-8E01-F8AFC27AAC9C}" srcOrd="0" destOrd="0" presId="urn:microsoft.com/office/officeart/2018/2/layout/IconCircleList"/>
    <dgm:cxn modelId="{32D85FE7-0692-4E07-ACF7-011655CD0D3F}" type="presParOf" srcId="{C06B1ACA-0A76-4870-993C-8EDF173D695A}" destId="{6DC057CC-290B-41B4-A8EC-EEA6DE7204C5}" srcOrd="1" destOrd="0" presId="urn:microsoft.com/office/officeart/2018/2/layout/IconCircleList"/>
    <dgm:cxn modelId="{029AA9EE-B90E-4A16-B20C-505CA11371A8}" type="presParOf" srcId="{C06B1ACA-0A76-4870-993C-8EDF173D695A}" destId="{C47F138C-E5B5-4EF6-B742-0CB5B3BFA55C}" srcOrd="2" destOrd="0" presId="urn:microsoft.com/office/officeart/2018/2/layout/IconCircleList"/>
    <dgm:cxn modelId="{9083C876-E1A4-4972-B0E7-AA8F74045D35}" type="presParOf" srcId="{C06B1ACA-0A76-4870-993C-8EDF173D695A}" destId="{CE926AF0-26CC-4310-8C6F-EB290D3D8739}" srcOrd="3" destOrd="0" presId="urn:microsoft.com/office/officeart/2018/2/layout/IconCircleList"/>
    <dgm:cxn modelId="{73EC2236-23B8-43C6-BA22-E86FB8CB7D34}" type="presParOf" srcId="{5AE6509D-3DDC-45BC-ADF0-EAD953A4E864}" destId="{8F7DD5C2-DFD2-4AAF-B137-3933004C33F8}" srcOrd="5" destOrd="0" presId="urn:microsoft.com/office/officeart/2018/2/layout/IconCircleList"/>
    <dgm:cxn modelId="{6521833A-A6B7-47EB-B52F-7055FBEE1A70}" type="presParOf" srcId="{5AE6509D-3DDC-45BC-ADF0-EAD953A4E864}" destId="{85503975-75AA-4A5A-B651-7DFA9BEE643D}" srcOrd="6" destOrd="0" presId="urn:microsoft.com/office/officeart/2018/2/layout/IconCircleList"/>
    <dgm:cxn modelId="{53D21B2D-9762-4431-8F16-7B34A3F1FB39}" type="presParOf" srcId="{85503975-75AA-4A5A-B651-7DFA9BEE643D}" destId="{88AA42C4-086A-44B6-883B-B09B341D5C1B}" srcOrd="0" destOrd="0" presId="urn:microsoft.com/office/officeart/2018/2/layout/IconCircleList"/>
    <dgm:cxn modelId="{9B2C95A5-AE46-47BB-B1AC-5952766B92A3}" type="presParOf" srcId="{85503975-75AA-4A5A-B651-7DFA9BEE643D}" destId="{844938B9-F28F-4DC0-802F-CE03BC10CEF0}" srcOrd="1" destOrd="0" presId="urn:microsoft.com/office/officeart/2018/2/layout/IconCircleList"/>
    <dgm:cxn modelId="{0BC50E2A-A9FA-4D0B-BBED-863064F94DE6}" type="presParOf" srcId="{85503975-75AA-4A5A-B651-7DFA9BEE643D}" destId="{EE0827E9-8843-4BD4-9B83-5538EBA33098}" srcOrd="2" destOrd="0" presId="urn:microsoft.com/office/officeart/2018/2/layout/IconCircleList"/>
    <dgm:cxn modelId="{073360FC-D74D-4551-AAD7-3129AA439D1C}" type="presParOf" srcId="{85503975-75AA-4A5A-B651-7DFA9BEE643D}" destId="{ACC688FC-1E01-47C1-938C-27295DAED9A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A9736B-5C09-46D1-AE53-50DE04E1821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49F6213-7A73-432B-AA5B-0F95DA4DCA76}">
      <dgm:prSet/>
      <dgm:spPr/>
      <dgm:t>
        <a:bodyPr/>
        <a:lstStyle/>
        <a:p>
          <a:pPr>
            <a:lnSpc>
              <a:spcPct val="100000"/>
            </a:lnSpc>
          </a:pPr>
          <a:r>
            <a:rPr lang="en-US"/>
            <a:t>MEMBERSHIP SUMMARY FORM</a:t>
          </a:r>
        </a:p>
      </dgm:t>
    </dgm:pt>
    <dgm:pt modelId="{F0E2AC00-BA58-468D-9C30-06851E45BBA4}" type="parTrans" cxnId="{52A1ADB5-CE8A-4B73-B4E5-27F7D8B0653E}">
      <dgm:prSet/>
      <dgm:spPr/>
      <dgm:t>
        <a:bodyPr/>
        <a:lstStyle/>
        <a:p>
          <a:endParaRPr lang="en-US"/>
        </a:p>
      </dgm:t>
    </dgm:pt>
    <dgm:pt modelId="{CA1C722D-5772-4A4A-956C-0308B07038E3}" type="sibTrans" cxnId="{52A1ADB5-CE8A-4B73-B4E5-27F7D8B0653E}">
      <dgm:prSet/>
      <dgm:spPr/>
      <dgm:t>
        <a:bodyPr/>
        <a:lstStyle/>
        <a:p>
          <a:pPr>
            <a:lnSpc>
              <a:spcPct val="100000"/>
            </a:lnSpc>
          </a:pPr>
          <a:endParaRPr lang="en-US"/>
        </a:p>
      </dgm:t>
    </dgm:pt>
    <dgm:pt modelId="{0194963E-A9EA-4EE3-92AA-DE7FD397B347}">
      <dgm:prSet/>
      <dgm:spPr/>
      <dgm:t>
        <a:bodyPr/>
        <a:lstStyle/>
        <a:p>
          <a:pPr>
            <a:lnSpc>
              <a:spcPct val="100000"/>
            </a:lnSpc>
          </a:pPr>
          <a:r>
            <a:rPr lang="en-US"/>
            <a:t>2025-2026 CONTRIBUTION FORM</a:t>
          </a:r>
        </a:p>
      </dgm:t>
    </dgm:pt>
    <dgm:pt modelId="{38E0FD02-929C-4BBA-94C1-50C40E6224BD}" type="parTrans" cxnId="{BA1A55D4-143F-4D2B-8958-AB086D23CA4D}">
      <dgm:prSet/>
      <dgm:spPr/>
      <dgm:t>
        <a:bodyPr/>
        <a:lstStyle/>
        <a:p>
          <a:endParaRPr lang="en-US"/>
        </a:p>
      </dgm:t>
    </dgm:pt>
    <dgm:pt modelId="{928C169C-E408-4E3F-B6D8-E984BD1BCEF1}" type="sibTrans" cxnId="{BA1A55D4-143F-4D2B-8958-AB086D23CA4D}">
      <dgm:prSet/>
      <dgm:spPr/>
      <dgm:t>
        <a:bodyPr/>
        <a:lstStyle/>
        <a:p>
          <a:pPr>
            <a:lnSpc>
              <a:spcPct val="100000"/>
            </a:lnSpc>
          </a:pPr>
          <a:endParaRPr lang="en-US"/>
        </a:p>
      </dgm:t>
    </dgm:pt>
    <dgm:pt modelId="{1BD71565-7B12-4BF7-B160-F6CF7D9667EF}">
      <dgm:prSet/>
      <dgm:spPr/>
      <dgm:t>
        <a:bodyPr/>
        <a:lstStyle/>
        <a:p>
          <a:pPr>
            <a:lnSpc>
              <a:spcPct val="100000"/>
            </a:lnSpc>
          </a:pPr>
          <a:r>
            <a:rPr lang="en-US" dirty="0"/>
            <a:t>MEMBER CHANGE/UPDATE FORM</a:t>
          </a:r>
        </a:p>
      </dgm:t>
    </dgm:pt>
    <dgm:pt modelId="{AB695A93-A8E1-44F0-96AC-A4303AEAD8D6}" type="parTrans" cxnId="{EC111AAF-A221-4E71-AF2F-44355163F5DD}">
      <dgm:prSet/>
      <dgm:spPr/>
      <dgm:t>
        <a:bodyPr/>
        <a:lstStyle/>
        <a:p>
          <a:endParaRPr lang="en-US"/>
        </a:p>
      </dgm:t>
    </dgm:pt>
    <dgm:pt modelId="{CF7EBC31-D6B4-4B7E-8886-782D24833A9F}" type="sibTrans" cxnId="{EC111AAF-A221-4E71-AF2F-44355163F5DD}">
      <dgm:prSet/>
      <dgm:spPr/>
      <dgm:t>
        <a:bodyPr/>
        <a:lstStyle/>
        <a:p>
          <a:pPr>
            <a:lnSpc>
              <a:spcPct val="100000"/>
            </a:lnSpc>
          </a:pPr>
          <a:endParaRPr lang="en-US"/>
        </a:p>
      </dgm:t>
    </dgm:pt>
    <dgm:pt modelId="{D3397B71-6A2E-47CA-8632-3733347CF38C}">
      <dgm:prSet/>
      <dgm:spPr/>
      <dgm:t>
        <a:bodyPr/>
        <a:lstStyle/>
        <a:p>
          <a:pPr>
            <a:lnSpc>
              <a:spcPct val="100000"/>
            </a:lnSpc>
          </a:pPr>
          <a:r>
            <a:rPr lang="en-US"/>
            <a:t>MEMBERSHIP APPLICATION</a:t>
          </a:r>
        </a:p>
      </dgm:t>
    </dgm:pt>
    <dgm:pt modelId="{BF97DFCB-4499-4F6C-956E-AE61C95ADD45}" type="parTrans" cxnId="{DEC78E30-A855-4078-B86F-DC4E0D319846}">
      <dgm:prSet/>
      <dgm:spPr/>
      <dgm:t>
        <a:bodyPr/>
        <a:lstStyle/>
        <a:p>
          <a:endParaRPr lang="en-US"/>
        </a:p>
      </dgm:t>
    </dgm:pt>
    <dgm:pt modelId="{E2596DCA-1B07-451D-AE59-36BE730A47BC}" type="sibTrans" cxnId="{DEC78E30-A855-4078-B86F-DC4E0D319846}">
      <dgm:prSet/>
      <dgm:spPr/>
      <dgm:t>
        <a:bodyPr/>
        <a:lstStyle/>
        <a:p>
          <a:endParaRPr lang="en-US"/>
        </a:p>
      </dgm:t>
    </dgm:pt>
    <dgm:pt modelId="{C5476753-9273-402A-8408-1B7F3B9659FE}" type="pres">
      <dgm:prSet presAssocID="{7FA9736B-5C09-46D1-AE53-50DE04E18211}" presName="root" presStyleCnt="0">
        <dgm:presLayoutVars>
          <dgm:dir/>
          <dgm:resizeHandles val="exact"/>
        </dgm:presLayoutVars>
      </dgm:prSet>
      <dgm:spPr/>
      <dgm:t>
        <a:bodyPr/>
        <a:lstStyle/>
        <a:p>
          <a:endParaRPr lang="en-US"/>
        </a:p>
      </dgm:t>
    </dgm:pt>
    <dgm:pt modelId="{0E572B14-FE9B-4D26-8333-703201CAC765}" type="pres">
      <dgm:prSet presAssocID="{7FA9736B-5C09-46D1-AE53-50DE04E18211}" presName="container" presStyleCnt="0">
        <dgm:presLayoutVars>
          <dgm:dir/>
          <dgm:resizeHandles val="exact"/>
        </dgm:presLayoutVars>
      </dgm:prSet>
      <dgm:spPr/>
    </dgm:pt>
    <dgm:pt modelId="{243261CF-CEE3-46DE-ABF0-14BEF98B04CF}" type="pres">
      <dgm:prSet presAssocID="{649F6213-7A73-432B-AA5B-0F95DA4DCA76}" presName="compNode" presStyleCnt="0"/>
      <dgm:spPr/>
    </dgm:pt>
    <dgm:pt modelId="{6EF17676-0068-4795-B47F-5811BAAF7827}" type="pres">
      <dgm:prSet presAssocID="{649F6213-7A73-432B-AA5B-0F95DA4DCA76}" presName="iconBgRect" presStyleLbl="bgShp" presStyleIdx="0" presStyleCnt="4"/>
      <dgm:spPr/>
    </dgm:pt>
    <dgm:pt modelId="{3F4B73A2-CD31-489D-AAB9-DBF48166E4EA}" type="pres">
      <dgm:prSet presAssocID="{649F6213-7A73-432B-AA5B-0F95DA4DCA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heckmark"/>
        </a:ext>
      </dgm:extLst>
    </dgm:pt>
    <dgm:pt modelId="{F0221ECC-9CEC-4465-AE65-62F867FE86E3}" type="pres">
      <dgm:prSet presAssocID="{649F6213-7A73-432B-AA5B-0F95DA4DCA76}" presName="spaceRect" presStyleCnt="0"/>
      <dgm:spPr/>
    </dgm:pt>
    <dgm:pt modelId="{B95A8C7D-D563-4D86-A65C-E5147CC76FB8}" type="pres">
      <dgm:prSet presAssocID="{649F6213-7A73-432B-AA5B-0F95DA4DCA76}" presName="textRect" presStyleLbl="revTx" presStyleIdx="0" presStyleCnt="4">
        <dgm:presLayoutVars>
          <dgm:chMax val="1"/>
          <dgm:chPref val="1"/>
        </dgm:presLayoutVars>
      </dgm:prSet>
      <dgm:spPr/>
      <dgm:t>
        <a:bodyPr/>
        <a:lstStyle/>
        <a:p>
          <a:endParaRPr lang="en-US"/>
        </a:p>
      </dgm:t>
    </dgm:pt>
    <dgm:pt modelId="{DE09F626-C74F-4A83-BECF-51D53CD0B81B}" type="pres">
      <dgm:prSet presAssocID="{CA1C722D-5772-4A4A-956C-0308B07038E3}" presName="sibTrans" presStyleLbl="sibTrans2D1" presStyleIdx="0" presStyleCnt="0"/>
      <dgm:spPr/>
      <dgm:t>
        <a:bodyPr/>
        <a:lstStyle/>
        <a:p>
          <a:endParaRPr lang="en-US"/>
        </a:p>
      </dgm:t>
    </dgm:pt>
    <dgm:pt modelId="{ED4CEF67-E215-43F7-A43E-A052C4FBCF9A}" type="pres">
      <dgm:prSet presAssocID="{0194963E-A9EA-4EE3-92AA-DE7FD397B347}" presName="compNode" presStyleCnt="0"/>
      <dgm:spPr/>
    </dgm:pt>
    <dgm:pt modelId="{661C2726-0D15-46CC-9054-D665AEF2668E}" type="pres">
      <dgm:prSet presAssocID="{0194963E-A9EA-4EE3-92AA-DE7FD397B347}" presName="iconBgRect" presStyleLbl="bgShp" presStyleIdx="1" presStyleCnt="4"/>
      <dgm:spPr/>
    </dgm:pt>
    <dgm:pt modelId="{DCCE55DA-2D8D-49C0-9455-8CC33CF5202C}" type="pres">
      <dgm:prSet presAssocID="{0194963E-A9EA-4EE3-92AA-DE7FD397B3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Factory"/>
        </a:ext>
      </dgm:extLst>
    </dgm:pt>
    <dgm:pt modelId="{277D16BC-5800-46C2-9189-BB11DFB82278}" type="pres">
      <dgm:prSet presAssocID="{0194963E-A9EA-4EE3-92AA-DE7FD397B347}" presName="spaceRect" presStyleCnt="0"/>
      <dgm:spPr/>
    </dgm:pt>
    <dgm:pt modelId="{8627A0B7-D785-43E7-99E2-CED17ECD1073}" type="pres">
      <dgm:prSet presAssocID="{0194963E-A9EA-4EE3-92AA-DE7FD397B347}" presName="textRect" presStyleLbl="revTx" presStyleIdx="1" presStyleCnt="4">
        <dgm:presLayoutVars>
          <dgm:chMax val="1"/>
          <dgm:chPref val="1"/>
        </dgm:presLayoutVars>
      </dgm:prSet>
      <dgm:spPr/>
      <dgm:t>
        <a:bodyPr/>
        <a:lstStyle/>
        <a:p>
          <a:endParaRPr lang="en-US"/>
        </a:p>
      </dgm:t>
    </dgm:pt>
    <dgm:pt modelId="{9CCBDE63-94F4-4806-842B-8055528F8285}" type="pres">
      <dgm:prSet presAssocID="{928C169C-E408-4E3F-B6D8-E984BD1BCEF1}" presName="sibTrans" presStyleLbl="sibTrans2D1" presStyleIdx="0" presStyleCnt="0"/>
      <dgm:spPr/>
      <dgm:t>
        <a:bodyPr/>
        <a:lstStyle/>
        <a:p>
          <a:endParaRPr lang="en-US"/>
        </a:p>
      </dgm:t>
    </dgm:pt>
    <dgm:pt modelId="{7A482DF9-4366-4AC7-BD56-A6CAB788DF79}" type="pres">
      <dgm:prSet presAssocID="{1BD71565-7B12-4BF7-B160-F6CF7D9667EF}" presName="compNode" presStyleCnt="0"/>
      <dgm:spPr/>
    </dgm:pt>
    <dgm:pt modelId="{88A4EA93-5C3A-432E-B2E5-789410F208BB}" type="pres">
      <dgm:prSet presAssocID="{1BD71565-7B12-4BF7-B160-F6CF7D9667EF}" presName="iconBgRect" presStyleLbl="bgShp" presStyleIdx="2" presStyleCnt="4"/>
      <dgm:spPr/>
    </dgm:pt>
    <dgm:pt modelId="{AC31DA6E-8183-47CE-928B-04BD142DB7B7}" type="pres">
      <dgm:prSet presAssocID="{1BD71565-7B12-4BF7-B160-F6CF7D9667E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User"/>
        </a:ext>
      </dgm:extLst>
    </dgm:pt>
    <dgm:pt modelId="{E499FE0F-D5A4-4178-95C5-D009FA98D029}" type="pres">
      <dgm:prSet presAssocID="{1BD71565-7B12-4BF7-B160-F6CF7D9667EF}" presName="spaceRect" presStyleCnt="0"/>
      <dgm:spPr/>
    </dgm:pt>
    <dgm:pt modelId="{EF20A413-183C-4846-BB4B-0F6DFEEAA246}" type="pres">
      <dgm:prSet presAssocID="{1BD71565-7B12-4BF7-B160-F6CF7D9667EF}" presName="textRect" presStyleLbl="revTx" presStyleIdx="2" presStyleCnt="4">
        <dgm:presLayoutVars>
          <dgm:chMax val="1"/>
          <dgm:chPref val="1"/>
        </dgm:presLayoutVars>
      </dgm:prSet>
      <dgm:spPr/>
      <dgm:t>
        <a:bodyPr/>
        <a:lstStyle/>
        <a:p>
          <a:endParaRPr lang="en-US"/>
        </a:p>
      </dgm:t>
    </dgm:pt>
    <dgm:pt modelId="{70638979-4C62-4784-8585-FC2687BCFE87}" type="pres">
      <dgm:prSet presAssocID="{CF7EBC31-D6B4-4B7E-8886-782D24833A9F}" presName="sibTrans" presStyleLbl="sibTrans2D1" presStyleIdx="0" presStyleCnt="0"/>
      <dgm:spPr/>
      <dgm:t>
        <a:bodyPr/>
        <a:lstStyle/>
        <a:p>
          <a:endParaRPr lang="en-US"/>
        </a:p>
      </dgm:t>
    </dgm:pt>
    <dgm:pt modelId="{BEE4EE03-F9E1-441A-AC4A-C6F80F775EA3}" type="pres">
      <dgm:prSet presAssocID="{D3397B71-6A2E-47CA-8632-3733347CF38C}" presName="compNode" presStyleCnt="0"/>
      <dgm:spPr/>
    </dgm:pt>
    <dgm:pt modelId="{2432B536-9462-4A93-9819-634B82BD0E8E}" type="pres">
      <dgm:prSet presAssocID="{D3397B71-6A2E-47CA-8632-3733347CF38C}" presName="iconBgRect" presStyleLbl="bgShp" presStyleIdx="3" presStyleCnt="4"/>
      <dgm:spPr/>
    </dgm:pt>
    <dgm:pt modelId="{68B5ACF5-CAC9-4B6A-8805-4D612324D42B}" type="pres">
      <dgm:prSet presAssocID="{D3397B71-6A2E-47CA-8632-3733347CF3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Users"/>
        </a:ext>
      </dgm:extLst>
    </dgm:pt>
    <dgm:pt modelId="{96EA5494-05BE-4CAA-928D-938606011447}" type="pres">
      <dgm:prSet presAssocID="{D3397B71-6A2E-47CA-8632-3733347CF38C}" presName="spaceRect" presStyleCnt="0"/>
      <dgm:spPr/>
    </dgm:pt>
    <dgm:pt modelId="{2A783E7C-5075-4A20-AEFE-AF3D4103B015}" type="pres">
      <dgm:prSet presAssocID="{D3397B71-6A2E-47CA-8632-3733347CF38C}" presName="textRect" presStyleLbl="revTx" presStyleIdx="3" presStyleCnt="4">
        <dgm:presLayoutVars>
          <dgm:chMax val="1"/>
          <dgm:chPref val="1"/>
        </dgm:presLayoutVars>
      </dgm:prSet>
      <dgm:spPr/>
      <dgm:t>
        <a:bodyPr/>
        <a:lstStyle/>
        <a:p>
          <a:endParaRPr lang="en-US"/>
        </a:p>
      </dgm:t>
    </dgm:pt>
  </dgm:ptLst>
  <dgm:cxnLst>
    <dgm:cxn modelId="{8651777F-D155-45AE-A5E0-72F6E8A09F3F}" type="presOf" srcId="{7FA9736B-5C09-46D1-AE53-50DE04E18211}" destId="{C5476753-9273-402A-8408-1B7F3B9659FE}" srcOrd="0" destOrd="0" presId="urn:microsoft.com/office/officeart/2018/2/layout/IconCircleList"/>
    <dgm:cxn modelId="{09566A72-F0E7-4066-BE4D-6B72C35178CB}" type="presOf" srcId="{CF7EBC31-D6B4-4B7E-8886-782D24833A9F}" destId="{70638979-4C62-4784-8585-FC2687BCFE87}" srcOrd="0" destOrd="0" presId="urn:microsoft.com/office/officeart/2018/2/layout/IconCircleList"/>
    <dgm:cxn modelId="{C94A9A52-7B99-4338-B94E-767FC4518FF0}" type="presOf" srcId="{0194963E-A9EA-4EE3-92AA-DE7FD397B347}" destId="{8627A0B7-D785-43E7-99E2-CED17ECD1073}" srcOrd="0" destOrd="0" presId="urn:microsoft.com/office/officeart/2018/2/layout/IconCircleList"/>
    <dgm:cxn modelId="{263CFB95-46DB-4DF6-8476-5808CCA9AAB8}" type="presOf" srcId="{D3397B71-6A2E-47CA-8632-3733347CF38C}" destId="{2A783E7C-5075-4A20-AEFE-AF3D4103B015}" srcOrd="0" destOrd="0" presId="urn:microsoft.com/office/officeart/2018/2/layout/IconCircleList"/>
    <dgm:cxn modelId="{14F37E0D-FCBF-497F-A118-C66236C0B79D}" type="presOf" srcId="{928C169C-E408-4E3F-B6D8-E984BD1BCEF1}" destId="{9CCBDE63-94F4-4806-842B-8055528F8285}" srcOrd="0" destOrd="0" presId="urn:microsoft.com/office/officeart/2018/2/layout/IconCircleList"/>
    <dgm:cxn modelId="{272BC984-85DD-4D07-8C6E-4CFAC45F633E}" type="presOf" srcId="{1BD71565-7B12-4BF7-B160-F6CF7D9667EF}" destId="{EF20A413-183C-4846-BB4B-0F6DFEEAA246}" srcOrd="0" destOrd="0" presId="urn:microsoft.com/office/officeart/2018/2/layout/IconCircleList"/>
    <dgm:cxn modelId="{EC111AAF-A221-4E71-AF2F-44355163F5DD}" srcId="{7FA9736B-5C09-46D1-AE53-50DE04E18211}" destId="{1BD71565-7B12-4BF7-B160-F6CF7D9667EF}" srcOrd="2" destOrd="0" parTransId="{AB695A93-A8E1-44F0-96AC-A4303AEAD8D6}" sibTransId="{CF7EBC31-D6B4-4B7E-8886-782D24833A9F}"/>
    <dgm:cxn modelId="{C2028318-64C3-48A7-B9D4-A4C524B945FA}" type="presOf" srcId="{CA1C722D-5772-4A4A-956C-0308B07038E3}" destId="{DE09F626-C74F-4A83-BECF-51D53CD0B81B}" srcOrd="0" destOrd="0" presId="urn:microsoft.com/office/officeart/2018/2/layout/IconCircleList"/>
    <dgm:cxn modelId="{40515328-1263-4740-A22D-16A515831AF1}" type="presOf" srcId="{649F6213-7A73-432B-AA5B-0F95DA4DCA76}" destId="{B95A8C7D-D563-4D86-A65C-E5147CC76FB8}" srcOrd="0" destOrd="0" presId="urn:microsoft.com/office/officeart/2018/2/layout/IconCircleList"/>
    <dgm:cxn modelId="{DEC78E30-A855-4078-B86F-DC4E0D319846}" srcId="{7FA9736B-5C09-46D1-AE53-50DE04E18211}" destId="{D3397B71-6A2E-47CA-8632-3733347CF38C}" srcOrd="3" destOrd="0" parTransId="{BF97DFCB-4499-4F6C-956E-AE61C95ADD45}" sibTransId="{E2596DCA-1B07-451D-AE59-36BE730A47BC}"/>
    <dgm:cxn modelId="{BA1A55D4-143F-4D2B-8958-AB086D23CA4D}" srcId="{7FA9736B-5C09-46D1-AE53-50DE04E18211}" destId="{0194963E-A9EA-4EE3-92AA-DE7FD397B347}" srcOrd="1" destOrd="0" parTransId="{38E0FD02-929C-4BBA-94C1-50C40E6224BD}" sibTransId="{928C169C-E408-4E3F-B6D8-E984BD1BCEF1}"/>
    <dgm:cxn modelId="{52A1ADB5-CE8A-4B73-B4E5-27F7D8B0653E}" srcId="{7FA9736B-5C09-46D1-AE53-50DE04E18211}" destId="{649F6213-7A73-432B-AA5B-0F95DA4DCA76}" srcOrd="0" destOrd="0" parTransId="{F0E2AC00-BA58-468D-9C30-06851E45BBA4}" sibTransId="{CA1C722D-5772-4A4A-956C-0308B07038E3}"/>
    <dgm:cxn modelId="{779CA617-E87D-4010-A3A3-54AFE1A21CB2}" type="presParOf" srcId="{C5476753-9273-402A-8408-1B7F3B9659FE}" destId="{0E572B14-FE9B-4D26-8333-703201CAC765}" srcOrd="0" destOrd="0" presId="urn:microsoft.com/office/officeart/2018/2/layout/IconCircleList"/>
    <dgm:cxn modelId="{A187B4C1-FC0D-406D-B448-7A55DA580FD2}" type="presParOf" srcId="{0E572B14-FE9B-4D26-8333-703201CAC765}" destId="{243261CF-CEE3-46DE-ABF0-14BEF98B04CF}" srcOrd="0" destOrd="0" presId="urn:microsoft.com/office/officeart/2018/2/layout/IconCircleList"/>
    <dgm:cxn modelId="{9EAED9A0-6DE7-4528-86A1-D4777A42E7E5}" type="presParOf" srcId="{243261CF-CEE3-46DE-ABF0-14BEF98B04CF}" destId="{6EF17676-0068-4795-B47F-5811BAAF7827}" srcOrd="0" destOrd="0" presId="urn:microsoft.com/office/officeart/2018/2/layout/IconCircleList"/>
    <dgm:cxn modelId="{7AF7DC71-AC36-43A0-8885-9BB76E172F69}" type="presParOf" srcId="{243261CF-CEE3-46DE-ABF0-14BEF98B04CF}" destId="{3F4B73A2-CD31-489D-AAB9-DBF48166E4EA}" srcOrd="1" destOrd="0" presId="urn:microsoft.com/office/officeart/2018/2/layout/IconCircleList"/>
    <dgm:cxn modelId="{AA0D45D6-DACA-422B-A71B-6D6F6841B976}" type="presParOf" srcId="{243261CF-CEE3-46DE-ABF0-14BEF98B04CF}" destId="{F0221ECC-9CEC-4465-AE65-62F867FE86E3}" srcOrd="2" destOrd="0" presId="urn:microsoft.com/office/officeart/2018/2/layout/IconCircleList"/>
    <dgm:cxn modelId="{833241EA-DFFE-49EB-AF1E-7552B11567AB}" type="presParOf" srcId="{243261CF-CEE3-46DE-ABF0-14BEF98B04CF}" destId="{B95A8C7D-D563-4D86-A65C-E5147CC76FB8}" srcOrd="3" destOrd="0" presId="urn:microsoft.com/office/officeart/2018/2/layout/IconCircleList"/>
    <dgm:cxn modelId="{428AA578-12FD-41B2-A095-BA712F117282}" type="presParOf" srcId="{0E572B14-FE9B-4D26-8333-703201CAC765}" destId="{DE09F626-C74F-4A83-BECF-51D53CD0B81B}" srcOrd="1" destOrd="0" presId="urn:microsoft.com/office/officeart/2018/2/layout/IconCircleList"/>
    <dgm:cxn modelId="{1314E2FE-E9AE-457F-B705-84B2D26BC71F}" type="presParOf" srcId="{0E572B14-FE9B-4D26-8333-703201CAC765}" destId="{ED4CEF67-E215-43F7-A43E-A052C4FBCF9A}" srcOrd="2" destOrd="0" presId="urn:microsoft.com/office/officeart/2018/2/layout/IconCircleList"/>
    <dgm:cxn modelId="{4DB3B686-C0AD-4F14-A383-309CBDDFFFA8}" type="presParOf" srcId="{ED4CEF67-E215-43F7-A43E-A052C4FBCF9A}" destId="{661C2726-0D15-46CC-9054-D665AEF2668E}" srcOrd="0" destOrd="0" presId="urn:microsoft.com/office/officeart/2018/2/layout/IconCircleList"/>
    <dgm:cxn modelId="{8457917D-1BEF-4707-81F1-319DD259502D}" type="presParOf" srcId="{ED4CEF67-E215-43F7-A43E-A052C4FBCF9A}" destId="{DCCE55DA-2D8D-49C0-9455-8CC33CF5202C}" srcOrd="1" destOrd="0" presId="urn:microsoft.com/office/officeart/2018/2/layout/IconCircleList"/>
    <dgm:cxn modelId="{48BD5C46-5C75-410D-BFF7-E34730A10771}" type="presParOf" srcId="{ED4CEF67-E215-43F7-A43E-A052C4FBCF9A}" destId="{277D16BC-5800-46C2-9189-BB11DFB82278}" srcOrd="2" destOrd="0" presId="urn:microsoft.com/office/officeart/2018/2/layout/IconCircleList"/>
    <dgm:cxn modelId="{252CAAAC-C73C-4C66-AD14-92107BE6ADF5}" type="presParOf" srcId="{ED4CEF67-E215-43F7-A43E-A052C4FBCF9A}" destId="{8627A0B7-D785-43E7-99E2-CED17ECD1073}" srcOrd="3" destOrd="0" presId="urn:microsoft.com/office/officeart/2018/2/layout/IconCircleList"/>
    <dgm:cxn modelId="{8684CDC1-382E-4494-92CC-EF83E5D51CD5}" type="presParOf" srcId="{0E572B14-FE9B-4D26-8333-703201CAC765}" destId="{9CCBDE63-94F4-4806-842B-8055528F8285}" srcOrd="3" destOrd="0" presId="urn:microsoft.com/office/officeart/2018/2/layout/IconCircleList"/>
    <dgm:cxn modelId="{8DEC45A8-AED6-4C2D-8F32-FA6E0BEB7DCB}" type="presParOf" srcId="{0E572B14-FE9B-4D26-8333-703201CAC765}" destId="{7A482DF9-4366-4AC7-BD56-A6CAB788DF79}" srcOrd="4" destOrd="0" presId="urn:microsoft.com/office/officeart/2018/2/layout/IconCircleList"/>
    <dgm:cxn modelId="{6E418FC9-71DB-432B-9A70-E77C802CC794}" type="presParOf" srcId="{7A482DF9-4366-4AC7-BD56-A6CAB788DF79}" destId="{88A4EA93-5C3A-432E-B2E5-789410F208BB}" srcOrd="0" destOrd="0" presId="urn:microsoft.com/office/officeart/2018/2/layout/IconCircleList"/>
    <dgm:cxn modelId="{29AF9009-9F7B-42E6-A7C8-E61C6281BBD5}" type="presParOf" srcId="{7A482DF9-4366-4AC7-BD56-A6CAB788DF79}" destId="{AC31DA6E-8183-47CE-928B-04BD142DB7B7}" srcOrd="1" destOrd="0" presId="urn:microsoft.com/office/officeart/2018/2/layout/IconCircleList"/>
    <dgm:cxn modelId="{76E6EF1C-5895-437F-B1C1-D759CC89DB12}" type="presParOf" srcId="{7A482DF9-4366-4AC7-BD56-A6CAB788DF79}" destId="{E499FE0F-D5A4-4178-95C5-D009FA98D029}" srcOrd="2" destOrd="0" presId="urn:microsoft.com/office/officeart/2018/2/layout/IconCircleList"/>
    <dgm:cxn modelId="{EF40F7BC-3466-4901-B68A-AE3A7AF12A59}" type="presParOf" srcId="{7A482DF9-4366-4AC7-BD56-A6CAB788DF79}" destId="{EF20A413-183C-4846-BB4B-0F6DFEEAA246}" srcOrd="3" destOrd="0" presId="urn:microsoft.com/office/officeart/2018/2/layout/IconCircleList"/>
    <dgm:cxn modelId="{A21311F5-3A42-458C-881B-B17A57BF7608}" type="presParOf" srcId="{0E572B14-FE9B-4D26-8333-703201CAC765}" destId="{70638979-4C62-4784-8585-FC2687BCFE87}" srcOrd="5" destOrd="0" presId="urn:microsoft.com/office/officeart/2018/2/layout/IconCircleList"/>
    <dgm:cxn modelId="{B38A8BB0-C471-431F-9A9B-4576E77DE37A}" type="presParOf" srcId="{0E572B14-FE9B-4D26-8333-703201CAC765}" destId="{BEE4EE03-F9E1-441A-AC4A-C6F80F775EA3}" srcOrd="6" destOrd="0" presId="urn:microsoft.com/office/officeart/2018/2/layout/IconCircleList"/>
    <dgm:cxn modelId="{EAF7F87C-3B31-4388-BA45-DE18995585A4}" type="presParOf" srcId="{BEE4EE03-F9E1-441A-AC4A-C6F80F775EA3}" destId="{2432B536-9462-4A93-9819-634B82BD0E8E}" srcOrd="0" destOrd="0" presId="urn:microsoft.com/office/officeart/2018/2/layout/IconCircleList"/>
    <dgm:cxn modelId="{32AA59D5-F7C8-4B37-B771-B65520715616}" type="presParOf" srcId="{BEE4EE03-F9E1-441A-AC4A-C6F80F775EA3}" destId="{68B5ACF5-CAC9-4B6A-8805-4D612324D42B}" srcOrd="1" destOrd="0" presId="urn:microsoft.com/office/officeart/2018/2/layout/IconCircleList"/>
    <dgm:cxn modelId="{ADEE0EDC-41D2-49FF-8077-6521A9CE4472}" type="presParOf" srcId="{BEE4EE03-F9E1-441A-AC4A-C6F80F775EA3}" destId="{96EA5494-05BE-4CAA-928D-938606011447}" srcOrd="2" destOrd="0" presId="urn:microsoft.com/office/officeart/2018/2/layout/IconCircleList"/>
    <dgm:cxn modelId="{D3D79BD6-64D6-47E9-BA14-47E7394B0270}" type="presParOf" srcId="{BEE4EE03-F9E1-441A-AC4A-C6F80F775EA3}" destId="{2A783E7C-5075-4A20-AEFE-AF3D4103B01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F349B-2297-49AD-9663-35488DD59E4C}"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80B9171-A370-496B-820B-A3EBE2AA228F}">
      <dgm:prSet/>
      <dgm:spPr/>
      <dgm:t>
        <a:bodyPr/>
        <a:lstStyle/>
        <a:p>
          <a:r>
            <a:rPr lang="en-US" dirty="0"/>
            <a:t>Annual membership cards will be sent directly to the member approximately two weeks after the payment has been processed in MALTA.</a:t>
          </a:r>
        </a:p>
      </dgm:t>
    </dgm:pt>
    <dgm:pt modelId="{CE25203B-C260-4122-9CA5-97336B1A61BC}" type="parTrans" cxnId="{A49B6363-83E3-432F-9F54-03C0E02ABD78}">
      <dgm:prSet/>
      <dgm:spPr/>
      <dgm:t>
        <a:bodyPr/>
        <a:lstStyle/>
        <a:p>
          <a:endParaRPr lang="en-US"/>
        </a:p>
      </dgm:t>
    </dgm:pt>
    <dgm:pt modelId="{110E42E0-B362-4845-B31E-CE0A9090CCE4}" type="sibTrans" cxnId="{A49B6363-83E3-432F-9F54-03C0E02ABD78}">
      <dgm:prSet/>
      <dgm:spPr/>
      <dgm:t>
        <a:bodyPr/>
        <a:lstStyle/>
        <a:p>
          <a:endParaRPr lang="en-US"/>
        </a:p>
      </dgm:t>
    </dgm:pt>
    <dgm:pt modelId="{EDBF0AFE-5083-41A6-98FF-34BCB2228D9A}">
      <dgm:prSet/>
      <dgm:spPr/>
      <dgm:t>
        <a:bodyPr/>
        <a:lstStyle/>
        <a:p>
          <a:r>
            <a:rPr lang="en-US"/>
            <a:t>Temporary membership cards can be accessed in MALTA while waiting for membership card to arrive.</a:t>
          </a:r>
        </a:p>
      </dgm:t>
    </dgm:pt>
    <dgm:pt modelId="{5A1859E0-5AC1-49FF-977F-F6A5D2B654EE}" type="parTrans" cxnId="{9D35E56B-74CC-470D-B3BE-0BD2EDC2BE8A}">
      <dgm:prSet/>
      <dgm:spPr/>
      <dgm:t>
        <a:bodyPr/>
        <a:lstStyle/>
        <a:p>
          <a:endParaRPr lang="en-US"/>
        </a:p>
      </dgm:t>
    </dgm:pt>
    <dgm:pt modelId="{ACDE314F-9AC9-4B83-ADF9-475B700661AA}" type="sibTrans" cxnId="{9D35E56B-74CC-470D-B3BE-0BD2EDC2BE8A}">
      <dgm:prSet/>
      <dgm:spPr/>
      <dgm:t>
        <a:bodyPr/>
        <a:lstStyle/>
        <a:p>
          <a:endParaRPr lang="en-US"/>
        </a:p>
      </dgm:t>
    </dgm:pt>
    <dgm:pt modelId="{632ED78F-179F-4169-92EA-4CBFBD0C7F88}" type="pres">
      <dgm:prSet presAssocID="{487F349B-2297-49AD-9663-35488DD59E4C}" presName="vert0" presStyleCnt="0">
        <dgm:presLayoutVars>
          <dgm:dir/>
          <dgm:animOne val="branch"/>
          <dgm:animLvl val="lvl"/>
        </dgm:presLayoutVars>
      </dgm:prSet>
      <dgm:spPr/>
      <dgm:t>
        <a:bodyPr/>
        <a:lstStyle/>
        <a:p>
          <a:endParaRPr lang="en-US"/>
        </a:p>
      </dgm:t>
    </dgm:pt>
    <dgm:pt modelId="{12656F6E-316C-4E96-B2CC-D1733061869D}" type="pres">
      <dgm:prSet presAssocID="{480B9171-A370-496B-820B-A3EBE2AA228F}" presName="thickLine" presStyleLbl="alignNode1" presStyleIdx="0" presStyleCnt="2"/>
      <dgm:spPr/>
    </dgm:pt>
    <dgm:pt modelId="{14DBF73C-4A66-4D12-999B-8B16981742C1}" type="pres">
      <dgm:prSet presAssocID="{480B9171-A370-496B-820B-A3EBE2AA228F}" presName="horz1" presStyleCnt="0"/>
      <dgm:spPr/>
    </dgm:pt>
    <dgm:pt modelId="{2C3C2168-18E6-43F3-B7C8-FF424EE7CD88}" type="pres">
      <dgm:prSet presAssocID="{480B9171-A370-496B-820B-A3EBE2AA228F}" presName="tx1" presStyleLbl="revTx" presStyleIdx="0" presStyleCnt="2"/>
      <dgm:spPr/>
      <dgm:t>
        <a:bodyPr/>
        <a:lstStyle/>
        <a:p>
          <a:endParaRPr lang="en-US"/>
        </a:p>
      </dgm:t>
    </dgm:pt>
    <dgm:pt modelId="{D64E0100-942B-41A6-9C24-D59A1C711C7E}" type="pres">
      <dgm:prSet presAssocID="{480B9171-A370-496B-820B-A3EBE2AA228F}" presName="vert1" presStyleCnt="0"/>
      <dgm:spPr/>
    </dgm:pt>
    <dgm:pt modelId="{3DA9CD27-96DE-42B9-8096-EA2CD76F8EEA}" type="pres">
      <dgm:prSet presAssocID="{EDBF0AFE-5083-41A6-98FF-34BCB2228D9A}" presName="thickLine" presStyleLbl="alignNode1" presStyleIdx="1" presStyleCnt="2"/>
      <dgm:spPr/>
    </dgm:pt>
    <dgm:pt modelId="{1373D2D8-E3CA-4459-8AEB-0ADCEAB4EDBA}" type="pres">
      <dgm:prSet presAssocID="{EDBF0AFE-5083-41A6-98FF-34BCB2228D9A}" presName="horz1" presStyleCnt="0"/>
      <dgm:spPr/>
    </dgm:pt>
    <dgm:pt modelId="{F44FBAF4-2546-470F-8CFC-1A2A5AD97A8E}" type="pres">
      <dgm:prSet presAssocID="{EDBF0AFE-5083-41A6-98FF-34BCB2228D9A}" presName="tx1" presStyleLbl="revTx" presStyleIdx="1" presStyleCnt="2"/>
      <dgm:spPr/>
      <dgm:t>
        <a:bodyPr/>
        <a:lstStyle/>
        <a:p>
          <a:endParaRPr lang="en-US"/>
        </a:p>
      </dgm:t>
    </dgm:pt>
    <dgm:pt modelId="{47E2A309-FEE3-42EB-A615-4649967D4471}" type="pres">
      <dgm:prSet presAssocID="{EDBF0AFE-5083-41A6-98FF-34BCB2228D9A}" presName="vert1" presStyleCnt="0"/>
      <dgm:spPr/>
    </dgm:pt>
  </dgm:ptLst>
  <dgm:cxnLst>
    <dgm:cxn modelId="{A49B6363-83E3-432F-9F54-03C0E02ABD78}" srcId="{487F349B-2297-49AD-9663-35488DD59E4C}" destId="{480B9171-A370-496B-820B-A3EBE2AA228F}" srcOrd="0" destOrd="0" parTransId="{CE25203B-C260-4122-9CA5-97336B1A61BC}" sibTransId="{110E42E0-B362-4845-B31E-CE0A9090CCE4}"/>
    <dgm:cxn modelId="{9D35E56B-74CC-470D-B3BE-0BD2EDC2BE8A}" srcId="{487F349B-2297-49AD-9663-35488DD59E4C}" destId="{EDBF0AFE-5083-41A6-98FF-34BCB2228D9A}" srcOrd="1" destOrd="0" parTransId="{5A1859E0-5AC1-49FF-977F-F6A5D2B654EE}" sibTransId="{ACDE314F-9AC9-4B83-ADF9-475B700661AA}"/>
    <dgm:cxn modelId="{A83117B2-8B3D-4B51-8334-0C64659060F8}" type="presOf" srcId="{EDBF0AFE-5083-41A6-98FF-34BCB2228D9A}" destId="{F44FBAF4-2546-470F-8CFC-1A2A5AD97A8E}" srcOrd="0" destOrd="0" presId="urn:microsoft.com/office/officeart/2008/layout/LinedList"/>
    <dgm:cxn modelId="{7BFE6C26-B8E1-4F54-9D62-C4378EF0BC6C}" type="presOf" srcId="{487F349B-2297-49AD-9663-35488DD59E4C}" destId="{632ED78F-179F-4169-92EA-4CBFBD0C7F88}" srcOrd="0" destOrd="0" presId="urn:microsoft.com/office/officeart/2008/layout/LinedList"/>
    <dgm:cxn modelId="{1A01E69B-EF62-4627-ADF3-54ABBE3F3AE4}" type="presOf" srcId="{480B9171-A370-496B-820B-A3EBE2AA228F}" destId="{2C3C2168-18E6-43F3-B7C8-FF424EE7CD88}" srcOrd="0" destOrd="0" presId="urn:microsoft.com/office/officeart/2008/layout/LinedList"/>
    <dgm:cxn modelId="{411CFDFF-153C-47BE-B31B-C09C0640432D}" type="presParOf" srcId="{632ED78F-179F-4169-92EA-4CBFBD0C7F88}" destId="{12656F6E-316C-4E96-B2CC-D1733061869D}" srcOrd="0" destOrd="0" presId="urn:microsoft.com/office/officeart/2008/layout/LinedList"/>
    <dgm:cxn modelId="{441A8F74-D5B4-4A38-825E-0B903AE4A8CC}" type="presParOf" srcId="{632ED78F-179F-4169-92EA-4CBFBD0C7F88}" destId="{14DBF73C-4A66-4D12-999B-8B16981742C1}" srcOrd="1" destOrd="0" presId="urn:microsoft.com/office/officeart/2008/layout/LinedList"/>
    <dgm:cxn modelId="{B83B541E-9CB1-4F39-9447-6E8FB6F3091B}" type="presParOf" srcId="{14DBF73C-4A66-4D12-999B-8B16981742C1}" destId="{2C3C2168-18E6-43F3-B7C8-FF424EE7CD88}" srcOrd="0" destOrd="0" presId="urn:microsoft.com/office/officeart/2008/layout/LinedList"/>
    <dgm:cxn modelId="{12AD5275-5035-4AA9-946E-B50FC9072471}" type="presParOf" srcId="{14DBF73C-4A66-4D12-999B-8B16981742C1}" destId="{D64E0100-942B-41A6-9C24-D59A1C711C7E}" srcOrd="1" destOrd="0" presId="urn:microsoft.com/office/officeart/2008/layout/LinedList"/>
    <dgm:cxn modelId="{D5778CC3-BCD3-4E37-961D-055637A6A106}" type="presParOf" srcId="{632ED78F-179F-4169-92EA-4CBFBD0C7F88}" destId="{3DA9CD27-96DE-42B9-8096-EA2CD76F8EEA}" srcOrd="2" destOrd="0" presId="urn:microsoft.com/office/officeart/2008/layout/LinedList"/>
    <dgm:cxn modelId="{A82636C1-BD34-4274-84F8-4C8012154C07}" type="presParOf" srcId="{632ED78F-179F-4169-92EA-4CBFBD0C7F88}" destId="{1373D2D8-E3CA-4459-8AEB-0ADCEAB4EDBA}" srcOrd="3" destOrd="0" presId="urn:microsoft.com/office/officeart/2008/layout/LinedList"/>
    <dgm:cxn modelId="{C20AB674-3277-48E2-AE9F-B4AD363B81C7}" type="presParOf" srcId="{1373D2D8-E3CA-4459-8AEB-0ADCEAB4EDBA}" destId="{F44FBAF4-2546-470F-8CFC-1A2A5AD97A8E}" srcOrd="0" destOrd="0" presId="urn:microsoft.com/office/officeart/2008/layout/LinedList"/>
    <dgm:cxn modelId="{A08CEE72-3E1D-46B2-8831-405B071C85A4}" type="presParOf" srcId="{1373D2D8-E3CA-4459-8AEB-0ADCEAB4EDBA}" destId="{47E2A309-FEE3-42EB-A615-4649967D447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FD51D-9F42-48A5-A9D4-52DF97245F1A}">
      <dsp:nvSpPr>
        <dsp:cNvPr id="0" name=""/>
        <dsp:cNvSpPr/>
      </dsp:nvSpPr>
      <dsp:spPr>
        <a:xfrm>
          <a:off x="711376" y="3201"/>
          <a:ext cx="2372720" cy="14236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ROLE OF A TREASURER</a:t>
          </a:r>
        </a:p>
      </dsp:txBody>
      <dsp:txXfrm>
        <a:off x="711376" y="3201"/>
        <a:ext cx="2372720" cy="1423632"/>
      </dsp:txXfrm>
    </dsp:sp>
    <dsp:sp modelId="{5928B7C0-2572-45D2-A19A-99B449EA52ED}">
      <dsp:nvSpPr>
        <dsp:cNvPr id="0" name=""/>
        <dsp:cNvSpPr/>
      </dsp:nvSpPr>
      <dsp:spPr>
        <a:xfrm>
          <a:off x="3321369" y="3201"/>
          <a:ext cx="2372720" cy="142363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DIRECT DEPOSITS FROM NATIONAL</a:t>
          </a:r>
        </a:p>
      </dsp:txBody>
      <dsp:txXfrm>
        <a:off x="3321369" y="3201"/>
        <a:ext cx="2372720" cy="1423632"/>
      </dsp:txXfrm>
    </dsp:sp>
    <dsp:sp modelId="{0D2013AB-CDA3-4601-9244-AD6EDD1BC22D}">
      <dsp:nvSpPr>
        <dsp:cNvPr id="0" name=""/>
        <dsp:cNvSpPr/>
      </dsp:nvSpPr>
      <dsp:spPr>
        <a:xfrm>
          <a:off x="5931362" y="3201"/>
          <a:ext cx="2372720" cy="142363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MALTA</a:t>
          </a:r>
        </a:p>
      </dsp:txBody>
      <dsp:txXfrm>
        <a:off x="5931362" y="3201"/>
        <a:ext cx="2372720" cy="1423632"/>
      </dsp:txXfrm>
    </dsp:sp>
    <dsp:sp modelId="{AC8858C5-A202-4C0F-9F4B-4B8C3E1392F8}">
      <dsp:nvSpPr>
        <dsp:cNvPr id="0" name=""/>
        <dsp:cNvSpPr/>
      </dsp:nvSpPr>
      <dsp:spPr>
        <a:xfrm>
          <a:off x="711376" y="1664106"/>
          <a:ext cx="2372720" cy="14236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PRESIDENT AND TREASURER BONDS</a:t>
          </a:r>
        </a:p>
      </dsp:txBody>
      <dsp:txXfrm>
        <a:off x="711376" y="1664106"/>
        <a:ext cx="2372720" cy="1423632"/>
      </dsp:txXfrm>
    </dsp:sp>
    <dsp:sp modelId="{3E00E135-A2E3-49D1-9721-5E69317CBB5D}">
      <dsp:nvSpPr>
        <dsp:cNvPr id="0" name=""/>
        <dsp:cNvSpPr/>
      </dsp:nvSpPr>
      <dsp:spPr>
        <a:xfrm>
          <a:off x="3321369" y="1664106"/>
          <a:ext cx="2372720" cy="142363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AUXILIARY – ‘MAKE A GIFT’</a:t>
          </a:r>
        </a:p>
      </dsp:txBody>
      <dsp:txXfrm>
        <a:off x="3321369" y="1664106"/>
        <a:ext cx="2372720" cy="1423632"/>
      </dsp:txXfrm>
    </dsp:sp>
    <dsp:sp modelId="{0B95C1AD-1534-4A8F-9CF0-AFFB9C2D2C14}">
      <dsp:nvSpPr>
        <dsp:cNvPr id="0" name=""/>
        <dsp:cNvSpPr/>
      </dsp:nvSpPr>
      <dsp:spPr>
        <a:xfrm>
          <a:off x="5931362" y="1664106"/>
          <a:ext cx="2372720" cy="14236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IRS</a:t>
          </a:r>
        </a:p>
      </dsp:txBody>
      <dsp:txXfrm>
        <a:off x="5931362" y="1664106"/>
        <a:ext cx="2372720" cy="1423632"/>
      </dsp:txXfrm>
    </dsp:sp>
    <dsp:sp modelId="{3CEEF928-C2C3-4ECC-B387-67E48A69CFF9}">
      <dsp:nvSpPr>
        <dsp:cNvPr id="0" name=""/>
        <dsp:cNvSpPr/>
      </dsp:nvSpPr>
      <dsp:spPr>
        <a:xfrm>
          <a:off x="711376" y="3325010"/>
          <a:ext cx="2372720" cy="142363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TREASURER’S REPORT</a:t>
          </a:r>
        </a:p>
      </dsp:txBody>
      <dsp:txXfrm>
        <a:off x="711376" y="3325010"/>
        <a:ext cx="2372720" cy="1423632"/>
      </dsp:txXfrm>
    </dsp:sp>
    <dsp:sp modelId="{589C57D6-2DE9-4E69-B8CA-EBACE3F7BA55}">
      <dsp:nvSpPr>
        <dsp:cNvPr id="0" name=""/>
        <dsp:cNvSpPr/>
      </dsp:nvSpPr>
      <dsp:spPr>
        <a:xfrm>
          <a:off x="3321369" y="3325010"/>
          <a:ext cx="2372720" cy="142363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RETENTION OF RECORDS</a:t>
          </a:r>
        </a:p>
      </dsp:txBody>
      <dsp:txXfrm>
        <a:off x="3321369" y="3325010"/>
        <a:ext cx="2372720" cy="1423632"/>
      </dsp:txXfrm>
    </dsp:sp>
    <dsp:sp modelId="{0DEAC782-4665-419D-A316-DEC66A55B369}">
      <dsp:nvSpPr>
        <dsp:cNvPr id="0" name=""/>
        <dsp:cNvSpPr/>
      </dsp:nvSpPr>
      <dsp:spPr>
        <a:xfrm>
          <a:off x="5931362" y="3325010"/>
          <a:ext cx="2372720" cy="14236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FORMS</a:t>
          </a:r>
        </a:p>
      </dsp:txBody>
      <dsp:txXfrm>
        <a:off x="5931362" y="3325010"/>
        <a:ext cx="2372720" cy="142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B8A79-2152-47D7-AB49-0D4912224A49}">
      <dsp:nvSpPr>
        <dsp:cNvPr id="0" name=""/>
        <dsp:cNvSpPr/>
      </dsp:nvSpPr>
      <dsp:spPr>
        <a:xfrm>
          <a:off x="0" y="623"/>
          <a:ext cx="93725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FF3B4-B9F8-46F5-9C33-D5E23C113B75}">
      <dsp:nvSpPr>
        <dsp:cNvPr id="0" name=""/>
        <dsp:cNvSpPr/>
      </dsp:nvSpPr>
      <dsp:spPr>
        <a:xfrm>
          <a:off x="0" y="623"/>
          <a:ext cx="9372597" cy="102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0" i="0" kern="1200" baseline="0"/>
            <a:t>Duties of the Treasurer are most efficiently conducted through electronic means.  </a:t>
          </a:r>
          <a:r>
            <a:rPr lang="en-US" sz="1700" b="0" i="1" kern="1200" baseline="0"/>
            <a:t>	Basic computer knowledge is helpful. </a:t>
          </a:r>
          <a:endParaRPr lang="en-US" sz="1700" kern="1200"/>
        </a:p>
      </dsp:txBody>
      <dsp:txXfrm>
        <a:off x="0" y="623"/>
        <a:ext cx="9372597" cy="1021568"/>
      </dsp:txXfrm>
    </dsp:sp>
    <dsp:sp modelId="{20A26E9B-8BCC-4F70-997F-358863652D9D}">
      <dsp:nvSpPr>
        <dsp:cNvPr id="0" name=""/>
        <dsp:cNvSpPr/>
      </dsp:nvSpPr>
      <dsp:spPr>
        <a:xfrm>
          <a:off x="0" y="1022192"/>
          <a:ext cx="93725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53D9E-35DD-441C-8F31-987B8B6F2A97}">
      <dsp:nvSpPr>
        <dsp:cNvPr id="0" name=""/>
        <dsp:cNvSpPr/>
      </dsp:nvSpPr>
      <dsp:spPr>
        <a:xfrm>
          <a:off x="0" y="1022192"/>
          <a:ext cx="9372597" cy="102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0" i="0" kern="1200" baseline="0" dirty="0"/>
            <a:t>The Treasurer is responsible for keeping National Headquarters up to  date with bank information, i.e., account number and/or routing number. </a:t>
          </a:r>
          <a:endParaRPr lang="en-US" sz="1700" kern="1200" dirty="0"/>
        </a:p>
      </dsp:txBody>
      <dsp:txXfrm>
        <a:off x="0" y="1022192"/>
        <a:ext cx="9372597" cy="1021568"/>
      </dsp:txXfrm>
    </dsp:sp>
    <dsp:sp modelId="{7306E112-7775-4F6D-9158-AF6ACB93BD19}">
      <dsp:nvSpPr>
        <dsp:cNvPr id="0" name=""/>
        <dsp:cNvSpPr/>
      </dsp:nvSpPr>
      <dsp:spPr>
        <a:xfrm>
          <a:off x="0" y="2043761"/>
          <a:ext cx="93725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77262-CFAF-49DE-A5A8-F173DC959F34}">
      <dsp:nvSpPr>
        <dsp:cNvPr id="0" name=""/>
        <dsp:cNvSpPr/>
      </dsp:nvSpPr>
      <dsp:spPr>
        <a:xfrm>
          <a:off x="0" y="2043761"/>
          <a:ext cx="9372597" cy="102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0" i="0" kern="1200" baseline="0" dirty="0"/>
            <a:t>The Treasurer shall write and sign checks as voted on.  </a:t>
          </a:r>
          <a:endParaRPr lang="en-US" sz="1700" kern="1200" dirty="0"/>
        </a:p>
      </dsp:txBody>
      <dsp:txXfrm>
        <a:off x="0" y="2043761"/>
        <a:ext cx="9372597" cy="1021568"/>
      </dsp:txXfrm>
    </dsp:sp>
    <dsp:sp modelId="{2911B16B-E63F-4CC0-AE25-A9410AA28178}">
      <dsp:nvSpPr>
        <dsp:cNvPr id="0" name=""/>
        <dsp:cNvSpPr/>
      </dsp:nvSpPr>
      <dsp:spPr>
        <a:xfrm>
          <a:off x="0" y="3065329"/>
          <a:ext cx="93725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0C8F4-153A-42F6-9480-360D035618B8}">
      <dsp:nvSpPr>
        <dsp:cNvPr id="0" name=""/>
        <dsp:cNvSpPr/>
      </dsp:nvSpPr>
      <dsp:spPr>
        <a:xfrm>
          <a:off x="0" y="3065329"/>
          <a:ext cx="9372597" cy="102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0" i="0" kern="1200" baseline="0"/>
            <a:t>The Treasurer shall be the Treasurer of all Auxiliary committees handling funds. </a:t>
          </a:r>
          <a:endParaRPr lang="en-US" sz="1700" kern="1200"/>
        </a:p>
      </dsp:txBody>
      <dsp:txXfrm>
        <a:off x="0" y="3065329"/>
        <a:ext cx="9372597" cy="1021568"/>
      </dsp:txXfrm>
    </dsp:sp>
    <dsp:sp modelId="{446C1115-B57C-4CDE-A292-DD1B5C8F92DE}">
      <dsp:nvSpPr>
        <dsp:cNvPr id="0" name=""/>
        <dsp:cNvSpPr/>
      </dsp:nvSpPr>
      <dsp:spPr>
        <a:xfrm>
          <a:off x="0" y="4086898"/>
          <a:ext cx="937259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8B042-731C-411F-BCAA-138363609CD6}">
      <dsp:nvSpPr>
        <dsp:cNvPr id="0" name=""/>
        <dsp:cNvSpPr/>
      </dsp:nvSpPr>
      <dsp:spPr>
        <a:xfrm>
          <a:off x="0" y="4086898"/>
          <a:ext cx="9372597" cy="102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0" i="1" kern="1200" baseline="0"/>
            <a:t>All funds should be turned over to the Auxiliary Treasurer immediately. When receipts are not immediately given (50/50 drawings), it’s recommended that the person collecting the cash and at least two others assist in counting cash and write receipt </a:t>
          </a:r>
          <a:endParaRPr lang="en-US" sz="1700" kern="1200"/>
        </a:p>
      </dsp:txBody>
      <dsp:txXfrm>
        <a:off x="0" y="4086898"/>
        <a:ext cx="9372597" cy="1021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FC379-B3BB-4E4E-968C-A24ACCC2ED59}">
      <dsp:nvSpPr>
        <dsp:cNvPr id="0" name=""/>
        <dsp:cNvSpPr/>
      </dsp:nvSpPr>
      <dsp:spPr>
        <a:xfrm>
          <a:off x="0" y="5897"/>
          <a:ext cx="6140815" cy="9239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a:t>Direct Deposits</a:t>
          </a:r>
        </a:p>
      </dsp:txBody>
      <dsp:txXfrm>
        <a:off x="45101" y="50998"/>
        <a:ext cx="6050613" cy="833698"/>
      </dsp:txXfrm>
    </dsp:sp>
    <dsp:sp modelId="{D2A16349-BB88-40D2-8ACF-AF2AC7F30DAD}">
      <dsp:nvSpPr>
        <dsp:cNvPr id="0" name=""/>
        <dsp:cNvSpPr/>
      </dsp:nvSpPr>
      <dsp:spPr>
        <a:xfrm>
          <a:off x="0" y="929798"/>
          <a:ext cx="6140815" cy="6385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971"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latin typeface="Tw Cen MT Condensed" panose="020B0606020104020203" pitchFamily="34" charset="0"/>
          </a:endParaRPr>
        </a:p>
        <a:p>
          <a:pPr marL="228600" lvl="1" indent="-228600" algn="l" defTabSz="1066800">
            <a:lnSpc>
              <a:spcPct val="90000"/>
            </a:lnSpc>
            <a:spcBef>
              <a:spcPct val="0"/>
            </a:spcBef>
            <a:spcAft>
              <a:spcPct val="20000"/>
            </a:spcAft>
            <a:buChar char="••"/>
          </a:pPr>
          <a:r>
            <a:rPr lang="en-US" sz="2400" kern="1200" dirty="0">
              <a:latin typeface="+mn-lt"/>
            </a:rPr>
            <a:t>All funds to related organizations will be sent only via </a:t>
          </a:r>
          <a:r>
            <a:rPr lang="en-US" sz="2400" u="heavy" kern="1200" dirty="0">
              <a:uFillTx/>
              <a:latin typeface="+mn-lt"/>
            </a:rPr>
            <a:t>E</a:t>
          </a:r>
          <a:r>
            <a:rPr lang="en-US" sz="2400" kern="1200" dirty="0">
              <a:latin typeface="+mn-lt"/>
            </a:rPr>
            <a:t>lectronic </a:t>
          </a:r>
          <a:r>
            <a:rPr lang="en-US" sz="2400" u="heavy" kern="1200" dirty="0">
              <a:uFillTx/>
              <a:latin typeface="+mn-lt"/>
            </a:rPr>
            <a:t>F</a:t>
          </a:r>
          <a:r>
            <a:rPr lang="en-US" sz="2400" kern="1200" dirty="0">
              <a:latin typeface="+mn-lt"/>
            </a:rPr>
            <a:t>unds </a:t>
          </a:r>
          <a:r>
            <a:rPr lang="en-US" sz="2400" u="heavy" kern="1200" dirty="0">
              <a:uFillTx/>
              <a:latin typeface="+mn-lt"/>
            </a:rPr>
            <a:t>T</a:t>
          </a:r>
          <a:r>
            <a:rPr lang="en-US" sz="2400" kern="1200" dirty="0">
              <a:latin typeface="+mn-lt"/>
            </a:rPr>
            <a:t>ransfer (EFT) (aka ACH / Direct Deposit) from National Headquarters</a:t>
          </a:r>
        </a:p>
        <a:p>
          <a:pPr marL="457200" lvl="2" indent="-228600" algn="l" defTabSz="1066800">
            <a:lnSpc>
              <a:spcPct val="90000"/>
            </a:lnSpc>
            <a:spcBef>
              <a:spcPct val="0"/>
            </a:spcBef>
            <a:spcAft>
              <a:spcPct val="20000"/>
            </a:spcAft>
            <a:buChar char="••"/>
          </a:pPr>
          <a:r>
            <a:rPr lang="en-US" sz="2400" kern="1200" dirty="0">
              <a:latin typeface="+mn-lt"/>
            </a:rPr>
            <a:t>You will be notified via e‐mail that a deposit has been made into your bank account</a:t>
          </a:r>
        </a:p>
        <a:p>
          <a:pPr marL="457200" lvl="2" indent="-228600" algn="l" defTabSz="1066800">
            <a:lnSpc>
              <a:spcPct val="90000"/>
            </a:lnSpc>
            <a:spcBef>
              <a:spcPct val="0"/>
            </a:spcBef>
            <a:spcAft>
              <a:spcPct val="20000"/>
            </a:spcAft>
            <a:buChar char="••"/>
          </a:pPr>
          <a:r>
            <a:rPr lang="en-US" sz="2400" kern="1200" dirty="0">
              <a:latin typeface="+mn-lt"/>
            </a:rPr>
            <a:t>National is </a:t>
          </a:r>
          <a:r>
            <a:rPr lang="en-US" sz="2400" b="1" u="heavy" kern="1200" dirty="0">
              <a:uFillTx/>
              <a:latin typeface="+mn-lt"/>
            </a:rPr>
            <a:t>NOT</a:t>
          </a:r>
          <a:r>
            <a:rPr lang="en-US" sz="2400" b="1" kern="1200" dirty="0">
              <a:latin typeface="+mn-lt"/>
            </a:rPr>
            <a:t> </a:t>
          </a:r>
          <a:r>
            <a:rPr lang="en-US" sz="2400" kern="1200" dirty="0">
              <a:latin typeface="+mn-lt"/>
            </a:rPr>
            <a:t>going to take funds out of your account </a:t>
          </a:r>
          <a:r>
            <a:rPr lang="en-US" sz="2400" b="1" u="heavy" kern="1200" dirty="0">
              <a:uFillTx/>
              <a:latin typeface="+mn-lt"/>
            </a:rPr>
            <a:t>without</a:t>
          </a:r>
          <a:r>
            <a:rPr lang="en-US" sz="2400" b="1" kern="1200" dirty="0">
              <a:latin typeface="+mn-lt"/>
            </a:rPr>
            <a:t> </a:t>
          </a:r>
          <a:r>
            <a:rPr lang="en-US" sz="2400" kern="1200" dirty="0">
              <a:latin typeface="+mn-lt"/>
            </a:rPr>
            <a:t>your knowledge</a:t>
          </a:r>
        </a:p>
        <a:p>
          <a:pPr marL="457200" lvl="2" indent="-228600" algn="l" defTabSz="1066800">
            <a:lnSpc>
              <a:spcPct val="90000"/>
            </a:lnSpc>
            <a:spcBef>
              <a:spcPct val="0"/>
            </a:spcBef>
            <a:spcAft>
              <a:spcPct val="20000"/>
            </a:spcAft>
            <a:buChar char="••"/>
          </a:pPr>
          <a:r>
            <a:rPr lang="en-US" sz="2400" kern="1200" dirty="0">
              <a:latin typeface="+mn-lt"/>
            </a:rPr>
            <a:t>You may find the form ACH Authorization Form on the VFW Auxiliary website behind login</a:t>
          </a:r>
        </a:p>
        <a:p>
          <a:pPr marL="457200" lvl="2" indent="-228600" algn="l" defTabSz="1066800">
            <a:lnSpc>
              <a:spcPct val="90000"/>
            </a:lnSpc>
            <a:spcBef>
              <a:spcPct val="0"/>
            </a:spcBef>
            <a:spcAft>
              <a:spcPct val="20000"/>
            </a:spcAft>
            <a:buChar char="••"/>
          </a:pPr>
          <a:r>
            <a:rPr lang="en-US" sz="2400" kern="1200" dirty="0">
              <a:latin typeface="+mn-lt"/>
            </a:rPr>
            <a:t>Must submit new form if changing banks, accounts, or bank information changes (i.e. bank changes names) or enter new information in </a:t>
          </a:r>
          <a:r>
            <a:rPr lang="en-US" sz="2400" b="1" kern="1200" dirty="0">
              <a:latin typeface="+mn-lt"/>
            </a:rPr>
            <a:t>MALTA</a:t>
          </a:r>
          <a:endParaRPr lang="en-US" sz="2400" kern="1200" dirty="0">
            <a:latin typeface="+mn-lt"/>
          </a:endParaRPr>
        </a:p>
      </dsp:txBody>
      <dsp:txXfrm>
        <a:off x="0" y="929798"/>
        <a:ext cx="6140815" cy="6385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82F1C-35ED-4462-B886-4999A9FE51EE}">
      <dsp:nvSpPr>
        <dsp:cNvPr id="0" name=""/>
        <dsp:cNvSpPr/>
      </dsp:nvSpPr>
      <dsp:spPr>
        <a:xfrm>
          <a:off x="1936889" y="1051864"/>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3193" y="1095357"/>
        <a:ext cx="22274" cy="4454"/>
      </dsp:txXfrm>
    </dsp:sp>
    <dsp:sp modelId="{AD5198DC-5FC9-48A7-97BA-F466CDCBEEDB}">
      <dsp:nvSpPr>
        <dsp:cNvPr id="0" name=""/>
        <dsp:cNvSpPr/>
      </dsp:nvSpPr>
      <dsp:spPr>
        <a:xfrm>
          <a:off x="1808" y="516520"/>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Input Auxiliary’s bank information</a:t>
          </a:r>
        </a:p>
      </dsp:txBody>
      <dsp:txXfrm>
        <a:off x="1808" y="516520"/>
        <a:ext cx="1936881" cy="1162128"/>
      </dsp:txXfrm>
    </dsp:sp>
    <dsp:sp modelId="{56381430-15AB-4205-8636-32EC7F14C106}">
      <dsp:nvSpPr>
        <dsp:cNvPr id="0" name=""/>
        <dsp:cNvSpPr/>
      </dsp:nvSpPr>
      <dsp:spPr>
        <a:xfrm>
          <a:off x="4319253" y="1051864"/>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5557" y="1095357"/>
        <a:ext cx="22274" cy="4454"/>
      </dsp:txXfrm>
    </dsp:sp>
    <dsp:sp modelId="{7BCF345B-FF37-4D3E-B903-BF813442BA6E}">
      <dsp:nvSpPr>
        <dsp:cNvPr id="0" name=""/>
        <dsp:cNvSpPr/>
      </dsp:nvSpPr>
      <dsp:spPr>
        <a:xfrm>
          <a:off x="2384172" y="516520"/>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dirty="0"/>
            <a:t>Edit annual dues amount</a:t>
          </a:r>
        </a:p>
      </dsp:txBody>
      <dsp:txXfrm>
        <a:off x="2384172" y="516520"/>
        <a:ext cx="1936881" cy="1162128"/>
      </dsp:txXfrm>
    </dsp:sp>
    <dsp:sp modelId="{CC7AABBC-1796-4517-AA28-AFB7C2175673}">
      <dsp:nvSpPr>
        <dsp:cNvPr id="0" name=""/>
        <dsp:cNvSpPr/>
      </dsp:nvSpPr>
      <dsp:spPr>
        <a:xfrm>
          <a:off x="6701616" y="1051864"/>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97921" y="1095357"/>
        <a:ext cx="22274" cy="4454"/>
      </dsp:txXfrm>
    </dsp:sp>
    <dsp:sp modelId="{43EEF71B-3C4E-466E-BEE1-31DFF1F79918}">
      <dsp:nvSpPr>
        <dsp:cNvPr id="0" name=""/>
        <dsp:cNvSpPr/>
      </dsp:nvSpPr>
      <dsp:spPr>
        <a:xfrm>
          <a:off x="4766535" y="516520"/>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See detail of deposits by National</a:t>
          </a:r>
        </a:p>
      </dsp:txBody>
      <dsp:txXfrm>
        <a:off x="4766535" y="516520"/>
        <a:ext cx="1936881" cy="1162128"/>
      </dsp:txXfrm>
    </dsp:sp>
    <dsp:sp modelId="{401E4DDC-3BD9-4B90-8973-04982D0794C8}">
      <dsp:nvSpPr>
        <dsp:cNvPr id="0" name=""/>
        <dsp:cNvSpPr/>
      </dsp:nvSpPr>
      <dsp:spPr>
        <a:xfrm>
          <a:off x="970248" y="1676848"/>
          <a:ext cx="7147091" cy="414882"/>
        </a:xfrm>
        <a:custGeom>
          <a:avLst/>
          <a:gdLst/>
          <a:ahLst/>
          <a:cxnLst/>
          <a:rect l="0" t="0" r="0" b="0"/>
          <a:pathLst>
            <a:path>
              <a:moveTo>
                <a:pt x="7147091" y="0"/>
              </a:moveTo>
              <a:lnTo>
                <a:pt x="7147091" y="224541"/>
              </a:lnTo>
              <a:lnTo>
                <a:pt x="0" y="224541"/>
              </a:lnTo>
              <a:lnTo>
                <a:pt x="0" y="41488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64770" y="1882062"/>
        <a:ext cx="358048" cy="4454"/>
      </dsp:txXfrm>
    </dsp:sp>
    <dsp:sp modelId="{2D78CD19-227A-4B77-B911-C66E347EA563}">
      <dsp:nvSpPr>
        <dsp:cNvPr id="0" name=""/>
        <dsp:cNvSpPr/>
      </dsp:nvSpPr>
      <dsp:spPr>
        <a:xfrm>
          <a:off x="7148899" y="516520"/>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See detail of withdrawals by National</a:t>
          </a:r>
        </a:p>
      </dsp:txBody>
      <dsp:txXfrm>
        <a:off x="7148899" y="516520"/>
        <a:ext cx="1936881" cy="1162128"/>
      </dsp:txXfrm>
    </dsp:sp>
    <dsp:sp modelId="{C0E28AAF-2330-4A72-85F0-3C0B9E3AC35B}">
      <dsp:nvSpPr>
        <dsp:cNvPr id="0" name=""/>
        <dsp:cNvSpPr/>
      </dsp:nvSpPr>
      <dsp:spPr>
        <a:xfrm>
          <a:off x="1936889" y="2659476"/>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3193" y="2702968"/>
        <a:ext cx="22274" cy="4454"/>
      </dsp:txXfrm>
    </dsp:sp>
    <dsp:sp modelId="{6ADDA44C-06FF-4C00-A522-8FEF2BF76DA5}">
      <dsp:nvSpPr>
        <dsp:cNvPr id="0" name=""/>
        <dsp:cNvSpPr/>
      </dsp:nvSpPr>
      <dsp:spPr>
        <a:xfrm>
          <a:off x="1808" y="2124131"/>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Update members information such as name or address</a:t>
          </a:r>
        </a:p>
      </dsp:txBody>
      <dsp:txXfrm>
        <a:off x="1808" y="2124131"/>
        <a:ext cx="1936881" cy="1162128"/>
      </dsp:txXfrm>
    </dsp:sp>
    <dsp:sp modelId="{9B2DE8FA-DAC4-4C5E-9B8F-CC197621E576}">
      <dsp:nvSpPr>
        <dsp:cNvPr id="0" name=""/>
        <dsp:cNvSpPr/>
      </dsp:nvSpPr>
      <dsp:spPr>
        <a:xfrm>
          <a:off x="4319253" y="2659476"/>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15557" y="2702968"/>
        <a:ext cx="22274" cy="4454"/>
      </dsp:txXfrm>
    </dsp:sp>
    <dsp:sp modelId="{859A9902-6786-45CB-88D7-46ED68D1A3A5}">
      <dsp:nvSpPr>
        <dsp:cNvPr id="0" name=""/>
        <dsp:cNvSpPr/>
      </dsp:nvSpPr>
      <dsp:spPr>
        <a:xfrm>
          <a:off x="2384172" y="2124131"/>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Process membership dues for continuous annual members</a:t>
          </a:r>
        </a:p>
      </dsp:txBody>
      <dsp:txXfrm>
        <a:off x="2384172" y="2124131"/>
        <a:ext cx="1936881" cy="1162128"/>
      </dsp:txXfrm>
    </dsp:sp>
    <dsp:sp modelId="{17BF738A-5889-4F7E-A22C-AE72C8772965}">
      <dsp:nvSpPr>
        <dsp:cNvPr id="0" name=""/>
        <dsp:cNvSpPr/>
      </dsp:nvSpPr>
      <dsp:spPr>
        <a:xfrm>
          <a:off x="6701616" y="2659476"/>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97921" y="2702968"/>
        <a:ext cx="22274" cy="4454"/>
      </dsp:txXfrm>
    </dsp:sp>
    <dsp:sp modelId="{8204ECF3-2206-4A65-B79C-199DD01E6983}">
      <dsp:nvSpPr>
        <dsp:cNvPr id="0" name=""/>
        <dsp:cNvSpPr/>
      </dsp:nvSpPr>
      <dsp:spPr>
        <a:xfrm>
          <a:off x="4766535" y="2124131"/>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Process membership dues to convert members to life</a:t>
          </a:r>
        </a:p>
      </dsp:txBody>
      <dsp:txXfrm>
        <a:off x="4766535" y="2124131"/>
        <a:ext cx="1936881" cy="1162128"/>
      </dsp:txXfrm>
    </dsp:sp>
    <dsp:sp modelId="{03E89FCC-FF45-44B5-A7B4-F21F0FCBC28A}">
      <dsp:nvSpPr>
        <dsp:cNvPr id="0" name=""/>
        <dsp:cNvSpPr/>
      </dsp:nvSpPr>
      <dsp:spPr>
        <a:xfrm>
          <a:off x="970248" y="3284460"/>
          <a:ext cx="7147091" cy="414882"/>
        </a:xfrm>
        <a:custGeom>
          <a:avLst/>
          <a:gdLst/>
          <a:ahLst/>
          <a:cxnLst/>
          <a:rect l="0" t="0" r="0" b="0"/>
          <a:pathLst>
            <a:path>
              <a:moveTo>
                <a:pt x="7147091" y="0"/>
              </a:moveTo>
              <a:lnTo>
                <a:pt x="7147091" y="224541"/>
              </a:lnTo>
              <a:lnTo>
                <a:pt x="0" y="224541"/>
              </a:lnTo>
              <a:lnTo>
                <a:pt x="0" y="41488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64770" y="3489674"/>
        <a:ext cx="358048" cy="4454"/>
      </dsp:txXfrm>
    </dsp:sp>
    <dsp:sp modelId="{DC29BE20-B72C-4D4E-9FA4-A3BF1D0CFD9A}">
      <dsp:nvSpPr>
        <dsp:cNvPr id="0" name=""/>
        <dsp:cNvSpPr/>
      </dsp:nvSpPr>
      <dsp:spPr>
        <a:xfrm>
          <a:off x="7148899" y="2124131"/>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Order membership cards</a:t>
          </a:r>
        </a:p>
      </dsp:txBody>
      <dsp:txXfrm>
        <a:off x="7148899" y="2124131"/>
        <a:ext cx="1936881" cy="1162128"/>
      </dsp:txXfrm>
    </dsp:sp>
    <dsp:sp modelId="{1447E1B3-118A-45F3-9582-8FAD029929EF}">
      <dsp:nvSpPr>
        <dsp:cNvPr id="0" name=""/>
        <dsp:cNvSpPr/>
      </dsp:nvSpPr>
      <dsp:spPr>
        <a:xfrm>
          <a:off x="1936889" y="4267087"/>
          <a:ext cx="414882" cy="91440"/>
        </a:xfrm>
        <a:custGeom>
          <a:avLst/>
          <a:gdLst/>
          <a:ahLst/>
          <a:cxnLst/>
          <a:rect l="0" t="0" r="0" b="0"/>
          <a:pathLst>
            <a:path>
              <a:moveTo>
                <a:pt x="0" y="45720"/>
              </a:moveTo>
              <a:lnTo>
                <a:pt x="4148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3193" y="4310579"/>
        <a:ext cx="22274" cy="4454"/>
      </dsp:txXfrm>
    </dsp:sp>
    <dsp:sp modelId="{F3BC3658-7EBC-4A04-A65A-111B67CB4068}">
      <dsp:nvSpPr>
        <dsp:cNvPr id="0" name=""/>
        <dsp:cNvSpPr/>
      </dsp:nvSpPr>
      <dsp:spPr>
        <a:xfrm>
          <a:off x="1808" y="3731743"/>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Process event registrations for National events</a:t>
          </a:r>
        </a:p>
      </dsp:txBody>
      <dsp:txXfrm>
        <a:off x="1808" y="3731743"/>
        <a:ext cx="1936881" cy="1162128"/>
      </dsp:txXfrm>
    </dsp:sp>
    <dsp:sp modelId="{A941DD69-9966-4BBA-A57F-1AAB4EE5DA55}">
      <dsp:nvSpPr>
        <dsp:cNvPr id="0" name=""/>
        <dsp:cNvSpPr/>
      </dsp:nvSpPr>
      <dsp:spPr>
        <a:xfrm>
          <a:off x="2384172" y="3731743"/>
          <a:ext cx="1936881" cy="11621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09" tIns="99623" rIns="94909" bIns="99623" numCol="1" spcCol="1270" anchor="ctr" anchorCtr="0">
          <a:noAutofit/>
        </a:bodyPr>
        <a:lstStyle/>
        <a:p>
          <a:pPr lvl="0" algn="ctr" defTabSz="666750">
            <a:lnSpc>
              <a:spcPct val="90000"/>
            </a:lnSpc>
            <a:spcBef>
              <a:spcPct val="0"/>
            </a:spcBef>
            <a:spcAft>
              <a:spcPct val="35000"/>
            </a:spcAft>
          </a:pPr>
          <a:r>
            <a:rPr lang="en-US" sz="1500" kern="1200"/>
            <a:t>Run various reports</a:t>
          </a:r>
        </a:p>
      </dsp:txBody>
      <dsp:txXfrm>
        <a:off x="2384172" y="3731743"/>
        <a:ext cx="1936881" cy="116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2045475-6281-4C03-8430-AF70B603AD14}" type="datetimeFigureOut">
              <a:rPr lang="en-US" smtClean="0"/>
              <a:t>7/15/2025</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2ED5E051-FE70-4529-9C1F-E3A9F3EE789E}" type="slidenum">
              <a:rPr lang="en-US" smtClean="0"/>
              <a:t>‹#›</a:t>
            </a:fld>
            <a:endParaRPr lang="en-US"/>
          </a:p>
        </p:txBody>
      </p:sp>
    </p:spTree>
    <p:extLst>
      <p:ext uri="{BB962C8B-B14F-4D97-AF65-F5344CB8AC3E}">
        <p14:creationId xmlns:p14="http://schemas.microsoft.com/office/powerpoint/2010/main" val="331764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WELCOME TO THE TREASURER WORKSHOP</a:t>
            </a:r>
          </a:p>
        </p:txBody>
      </p:sp>
      <p:sp>
        <p:nvSpPr>
          <p:cNvPr id="4" name="Slide Number Placeholder 3"/>
          <p:cNvSpPr>
            <a:spLocks noGrp="1"/>
          </p:cNvSpPr>
          <p:nvPr>
            <p:ph type="sldNum" sz="quarter" idx="5"/>
          </p:nvPr>
        </p:nvSpPr>
        <p:spPr/>
        <p:txBody>
          <a:bodyPr/>
          <a:lstStyle/>
          <a:p>
            <a:fld id="{2ED5E051-FE70-4529-9C1F-E3A9F3EE789E}" type="slidenum">
              <a:rPr lang="en-US" smtClean="0"/>
              <a:t>1</a:t>
            </a:fld>
            <a:endParaRPr lang="en-US"/>
          </a:p>
        </p:txBody>
      </p:sp>
    </p:spTree>
    <p:extLst>
      <p:ext uri="{BB962C8B-B14F-4D97-AF65-F5344CB8AC3E}">
        <p14:creationId xmlns:p14="http://schemas.microsoft.com/office/powerpoint/2010/main" val="56679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D5E051-FE70-4529-9C1F-E3A9F3EE789E}" type="slidenum">
              <a:rPr lang="en-US" smtClean="0"/>
              <a:t>10</a:t>
            </a:fld>
            <a:endParaRPr lang="en-US"/>
          </a:p>
        </p:txBody>
      </p:sp>
    </p:spTree>
    <p:extLst>
      <p:ext uri="{BB962C8B-B14F-4D97-AF65-F5344CB8AC3E}">
        <p14:creationId xmlns:p14="http://schemas.microsoft.com/office/powerpoint/2010/main" val="181355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11</a:t>
            </a:fld>
            <a:endParaRPr lang="en-US"/>
          </a:p>
        </p:txBody>
      </p:sp>
    </p:spTree>
    <p:extLst>
      <p:ext uri="{BB962C8B-B14F-4D97-AF65-F5344CB8AC3E}">
        <p14:creationId xmlns:p14="http://schemas.microsoft.com/office/powerpoint/2010/main" val="407617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12</a:t>
            </a:fld>
            <a:endParaRPr lang="en-US"/>
          </a:p>
        </p:txBody>
      </p:sp>
    </p:spTree>
    <p:extLst>
      <p:ext uri="{BB962C8B-B14F-4D97-AF65-F5344CB8AC3E}">
        <p14:creationId xmlns:p14="http://schemas.microsoft.com/office/powerpoint/2010/main" val="248366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93A913-3CB5-791C-DC13-CB48582AD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66D28AB-6468-BDCD-9F52-76C50746D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ADF0DD1-FBB0-37A3-6FE8-1A325AF5D1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D59F28B7-7BAB-CB8D-0B4E-1E6EA0DF2246}"/>
              </a:ext>
            </a:extLst>
          </p:cNvPr>
          <p:cNvSpPr>
            <a:spLocks noGrp="1"/>
          </p:cNvSpPr>
          <p:nvPr>
            <p:ph type="sldNum" sz="quarter" idx="5"/>
          </p:nvPr>
        </p:nvSpPr>
        <p:spPr/>
        <p:txBody>
          <a:bodyPr/>
          <a:lstStyle/>
          <a:p>
            <a:fld id="{2ED5E051-FE70-4529-9C1F-E3A9F3EE789E}" type="slidenum">
              <a:rPr lang="en-US" smtClean="0"/>
              <a:t>13</a:t>
            </a:fld>
            <a:endParaRPr lang="en-US"/>
          </a:p>
        </p:txBody>
      </p:sp>
    </p:spTree>
    <p:extLst>
      <p:ext uri="{BB962C8B-B14F-4D97-AF65-F5344CB8AC3E}">
        <p14:creationId xmlns:p14="http://schemas.microsoft.com/office/powerpoint/2010/main" val="47021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E7EB52-DE9B-5368-1B85-56A818F21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7607F4D-0D46-978C-307E-E834FC219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64F3173-5B2F-BE6F-6B0C-BA068D70C9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42F144CC-5FD9-2C65-58C8-0BA8A0C38576}"/>
              </a:ext>
            </a:extLst>
          </p:cNvPr>
          <p:cNvSpPr>
            <a:spLocks noGrp="1"/>
          </p:cNvSpPr>
          <p:nvPr>
            <p:ph type="sldNum" sz="quarter" idx="5"/>
          </p:nvPr>
        </p:nvSpPr>
        <p:spPr/>
        <p:txBody>
          <a:bodyPr/>
          <a:lstStyle/>
          <a:p>
            <a:fld id="{2ED5E051-FE70-4529-9C1F-E3A9F3EE789E}" type="slidenum">
              <a:rPr lang="en-US" smtClean="0"/>
              <a:t>14</a:t>
            </a:fld>
            <a:endParaRPr lang="en-US"/>
          </a:p>
        </p:txBody>
      </p:sp>
    </p:spTree>
    <p:extLst>
      <p:ext uri="{BB962C8B-B14F-4D97-AF65-F5344CB8AC3E}">
        <p14:creationId xmlns:p14="http://schemas.microsoft.com/office/powerpoint/2010/main" val="107828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How many new Treasurers are here today?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you are a new Treasurer you must complete the IRS form 8822-B and send it to IRS immediately.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form can be found on-line at </a:t>
            </a:r>
            <a:r>
              <a:rPr lang="en-US" sz="1600" dirty="0">
                <a:latin typeface="Arial" panose="020B0604020202020204" pitchFamily="34" charset="0"/>
                <a:cs typeface="Arial" panose="020B0604020202020204" pitchFamily="34" charset="0"/>
                <a:hlinkClick r:id="rId3"/>
              </a:rPr>
              <a:t>www.irs.gov</a:t>
            </a:r>
            <a:r>
              <a:rPr lang="en-US" sz="1600" dirty="0">
                <a:latin typeface="Arial" panose="020B0604020202020204" pitchFamily="34" charset="0"/>
                <a:cs typeface="Arial" panose="020B0604020202020204" pitchFamily="34" charset="0"/>
              </a:rPr>
              <a:t> or on the Department website at </a:t>
            </a:r>
            <a:r>
              <a:rPr lang="en-US" sz="1600" dirty="0">
                <a:latin typeface="Arial" panose="020B0604020202020204" pitchFamily="34" charset="0"/>
                <a:cs typeface="Arial" panose="020B0604020202020204" pitchFamily="34" charset="0"/>
                <a:hlinkClick r:id="rId4"/>
              </a:rPr>
              <a:t>www.vfwauxfl.org</a:t>
            </a:r>
            <a:r>
              <a:rPr lang="en-US" sz="1600" dirty="0">
                <a:latin typeface="Arial" panose="020B0604020202020204" pitchFamily="34" charset="0"/>
                <a:cs typeface="Arial" panose="020B0604020202020204" pitchFamily="34" charset="0"/>
              </a:rPr>
              <a:t> under the Resources/Treasurer and/or President and Secretary links</a:t>
            </a:r>
          </a:p>
        </p:txBody>
      </p:sp>
      <p:sp>
        <p:nvSpPr>
          <p:cNvPr id="4" name="Slide Number Placeholder 3"/>
          <p:cNvSpPr>
            <a:spLocks noGrp="1"/>
          </p:cNvSpPr>
          <p:nvPr>
            <p:ph type="sldNum" sz="quarter" idx="5"/>
          </p:nvPr>
        </p:nvSpPr>
        <p:spPr/>
        <p:txBody>
          <a:bodyPr/>
          <a:lstStyle/>
          <a:p>
            <a:fld id="{2ED5E051-FE70-4529-9C1F-E3A9F3EE789E}" type="slidenum">
              <a:rPr lang="en-US" smtClean="0"/>
              <a:t>15</a:t>
            </a:fld>
            <a:endParaRPr lang="en-US"/>
          </a:p>
        </p:txBody>
      </p:sp>
    </p:spTree>
    <p:extLst>
      <p:ext uri="{BB962C8B-B14F-4D97-AF65-F5344CB8AC3E}">
        <p14:creationId xmlns:p14="http://schemas.microsoft.com/office/powerpoint/2010/main" val="423676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16</a:t>
            </a:fld>
            <a:endParaRPr lang="en-US"/>
          </a:p>
        </p:txBody>
      </p:sp>
    </p:spTree>
    <p:extLst>
      <p:ext uri="{BB962C8B-B14F-4D97-AF65-F5344CB8AC3E}">
        <p14:creationId xmlns:p14="http://schemas.microsoft.com/office/powerpoint/2010/main" val="90302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990N e-Postcard are due by November 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each year</a:t>
            </a:r>
          </a:p>
          <a:p>
            <a:endParaRPr lang="en-US" sz="1600" dirty="0">
              <a:latin typeface="Arial" panose="020B0604020202020204" pitchFamily="34" charset="0"/>
              <a:cs typeface="Arial" panose="020B0604020202020204" pitchFamily="34" charset="0"/>
            </a:endParaRPr>
          </a:p>
          <a:p>
            <a:r>
              <a:rPr lang="en-US" dirty="0"/>
              <a:t> </a:t>
            </a:r>
          </a:p>
        </p:txBody>
      </p:sp>
      <p:sp>
        <p:nvSpPr>
          <p:cNvPr id="4" name="Slide Number Placeholder 3"/>
          <p:cNvSpPr>
            <a:spLocks noGrp="1"/>
          </p:cNvSpPr>
          <p:nvPr>
            <p:ph type="sldNum" sz="quarter" idx="5"/>
          </p:nvPr>
        </p:nvSpPr>
        <p:spPr/>
        <p:txBody>
          <a:bodyPr/>
          <a:lstStyle/>
          <a:p>
            <a:fld id="{2ED5E051-FE70-4529-9C1F-E3A9F3EE789E}" type="slidenum">
              <a:rPr lang="en-US" smtClean="0"/>
              <a:t>17</a:t>
            </a:fld>
            <a:endParaRPr lang="en-US"/>
          </a:p>
        </p:txBody>
      </p:sp>
    </p:spTree>
    <p:extLst>
      <p:ext uri="{BB962C8B-B14F-4D97-AF65-F5344CB8AC3E}">
        <p14:creationId xmlns:p14="http://schemas.microsoft.com/office/powerpoint/2010/main" val="387835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18</a:t>
            </a:fld>
            <a:endParaRPr lang="en-US"/>
          </a:p>
        </p:txBody>
      </p:sp>
    </p:spTree>
    <p:extLst>
      <p:ext uri="{BB962C8B-B14F-4D97-AF65-F5344CB8AC3E}">
        <p14:creationId xmlns:p14="http://schemas.microsoft.com/office/powerpoint/2010/main" val="51909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19</a:t>
            </a:fld>
            <a:endParaRPr lang="en-US"/>
          </a:p>
        </p:txBody>
      </p:sp>
    </p:spTree>
    <p:extLst>
      <p:ext uri="{BB962C8B-B14F-4D97-AF65-F5344CB8AC3E}">
        <p14:creationId xmlns:p14="http://schemas.microsoft.com/office/powerpoint/2010/main" val="225714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TOPICS WE WILL COVER TODAY ARE…..</a:t>
            </a:r>
          </a:p>
          <a:p>
            <a:endParaRPr lang="en-US" dirty="0"/>
          </a:p>
        </p:txBody>
      </p:sp>
      <p:sp>
        <p:nvSpPr>
          <p:cNvPr id="4" name="Slide Number Placeholder 3"/>
          <p:cNvSpPr>
            <a:spLocks noGrp="1"/>
          </p:cNvSpPr>
          <p:nvPr>
            <p:ph type="sldNum" sz="quarter" idx="5"/>
          </p:nvPr>
        </p:nvSpPr>
        <p:spPr/>
        <p:txBody>
          <a:bodyPr/>
          <a:lstStyle/>
          <a:p>
            <a:fld id="{2ED5E051-FE70-4529-9C1F-E3A9F3EE789E}" type="slidenum">
              <a:rPr lang="en-US" smtClean="0"/>
              <a:t>2</a:t>
            </a:fld>
            <a:endParaRPr lang="en-US"/>
          </a:p>
        </p:txBody>
      </p:sp>
    </p:spTree>
    <p:extLst>
      <p:ext uri="{BB962C8B-B14F-4D97-AF65-F5344CB8AC3E}">
        <p14:creationId xmlns:p14="http://schemas.microsoft.com/office/powerpoint/2010/main" val="1146489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20</a:t>
            </a:fld>
            <a:endParaRPr lang="en-US"/>
          </a:p>
        </p:txBody>
      </p:sp>
    </p:spTree>
    <p:extLst>
      <p:ext uri="{BB962C8B-B14F-4D97-AF65-F5344CB8AC3E}">
        <p14:creationId xmlns:p14="http://schemas.microsoft.com/office/powerpoint/2010/main" val="212094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Retention of Auxiliary Records is located in the Booklet of Instructions section of the National Bylaws</a:t>
            </a:r>
          </a:p>
        </p:txBody>
      </p:sp>
      <p:sp>
        <p:nvSpPr>
          <p:cNvPr id="4" name="Slide Number Placeholder 3"/>
          <p:cNvSpPr>
            <a:spLocks noGrp="1"/>
          </p:cNvSpPr>
          <p:nvPr>
            <p:ph type="sldNum" sz="quarter" idx="5"/>
          </p:nvPr>
        </p:nvSpPr>
        <p:spPr/>
        <p:txBody>
          <a:bodyPr/>
          <a:lstStyle/>
          <a:p>
            <a:fld id="{2ED5E051-FE70-4529-9C1F-E3A9F3EE789E}" type="slidenum">
              <a:rPr lang="en-US" smtClean="0"/>
              <a:t>21</a:t>
            </a:fld>
            <a:endParaRPr lang="en-US"/>
          </a:p>
        </p:txBody>
      </p:sp>
    </p:spTree>
    <p:extLst>
      <p:ext uri="{BB962C8B-B14F-4D97-AF65-F5344CB8AC3E}">
        <p14:creationId xmlns:p14="http://schemas.microsoft.com/office/powerpoint/2010/main" val="3580385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5E051-FE70-4529-9C1F-E3A9F3EE789E}" type="slidenum">
              <a:rPr lang="en-US" smtClean="0"/>
              <a:t>27</a:t>
            </a:fld>
            <a:endParaRPr lang="en-US"/>
          </a:p>
        </p:txBody>
      </p:sp>
    </p:spTree>
    <p:extLst>
      <p:ext uri="{BB962C8B-B14F-4D97-AF65-F5344CB8AC3E}">
        <p14:creationId xmlns:p14="http://schemas.microsoft.com/office/powerpoint/2010/main" val="92945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28</a:t>
            </a:fld>
            <a:endParaRPr lang="en-US"/>
          </a:p>
        </p:txBody>
      </p:sp>
    </p:spTree>
    <p:extLst>
      <p:ext uri="{BB962C8B-B14F-4D97-AF65-F5344CB8AC3E}">
        <p14:creationId xmlns:p14="http://schemas.microsoft.com/office/powerpoint/2010/main" val="2719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6475" y="3740150"/>
            <a:ext cx="8045450" cy="3879850"/>
          </a:xfrm>
        </p:spPr>
        <p:txBody>
          <a:bodyPr/>
          <a:lstStyle/>
          <a:p>
            <a:r>
              <a:rPr lang="en-US" sz="1600" dirty="0">
                <a:latin typeface="Arial" panose="020B0604020202020204" pitchFamily="34" charset="0"/>
                <a:cs typeface="Arial" panose="020B0604020202020204" pitchFamily="34" charset="0"/>
              </a:rPr>
              <a:t>What is the Role of an Auxiliary or District Treasurer?</a:t>
            </a:r>
          </a:p>
          <a:p>
            <a:r>
              <a:rPr lang="en-US" sz="1600" dirty="0">
                <a:latin typeface="Arial" panose="020B0604020202020204" pitchFamily="34" charset="0"/>
                <a:cs typeface="Arial" panose="020B0604020202020204" pitchFamily="34" charset="0"/>
              </a:rPr>
              <a:t>Sec. 813A—Auxiliary Treasurer (District Treasure Sec 813B)</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The Auxiliary Treasurer shall hold all funds and securities belonging to the Auxiliary in a FDIC or equivalent Banking Institution in the name of the Auxiliary.  The most efficient means in maintaining auxiliary funds and records is through electronic means, e.g., Microsoft Excel Spreadsheets.  This requires basic computer knowledge… </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The Treasurer is responsible for keeping National Headquarters up to date with bank information, </a:t>
            </a:r>
            <a:r>
              <a:rPr lang="en-US" sz="1600" dirty="0" err="1">
                <a:latin typeface="Arial" panose="020B0604020202020204" pitchFamily="34" charset="0"/>
                <a:cs typeface="Arial" panose="020B0604020202020204" pitchFamily="34" charset="0"/>
              </a:rPr>
              <a:t>ie</a:t>
            </a:r>
            <a:r>
              <a:rPr lang="en-US" sz="1600" dirty="0">
                <a:latin typeface="Arial" panose="020B0604020202020204" pitchFamily="34" charset="0"/>
                <a:cs typeface="Arial" panose="020B0604020202020204" pitchFamily="34" charset="0"/>
              </a:rPr>
              <a:t> account and routing numbers.  This can be handled efficiently through MALTA.</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The Treasurer will write and sign checks for approved expenses</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The Treasurer shall be the Treasurer or all Auxiliary committees handling funds, e.g. Raffles, Dinners, etc.  All funds should be turned over to the Treasurer immediately following the fundraiser.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2ED5E051-FE70-4529-9C1F-E3A9F3EE789E}" type="slidenum">
              <a:rPr lang="en-US" smtClean="0"/>
              <a:t>3</a:t>
            </a:fld>
            <a:endParaRPr lang="en-US"/>
          </a:p>
        </p:txBody>
      </p:sp>
    </p:spTree>
    <p:extLst>
      <p:ext uri="{BB962C8B-B14F-4D97-AF65-F5344CB8AC3E}">
        <p14:creationId xmlns:p14="http://schemas.microsoft.com/office/powerpoint/2010/main" val="68622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money collected for the auxiliary shall be accounted for by the Treasurer and recorded in the Treasurer ledger (excel spreadsheet, cash record book).  A printed copy of the Monthly Treasurers report shall be secured in a permanent Treasurers record book and Secretary minutes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Auxiliary Treasurer shall collect and process all membership dues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Auxiliary Treasurer shall send the names and appropriate fees of elected Delegates/Alternates for Department to the Department Treasurer prior to the Department Convention.  (The District </a:t>
            </a:r>
            <a:r>
              <a:rPr lang="en-US" sz="1600" dirty="0" err="1">
                <a:latin typeface="Arial" panose="020B0604020202020204" pitchFamily="34" charset="0"/>
                <a:cs typeface="Arial" panose="020B0604020202020204" pitchFamily="34" charset="0"/>
              </a:rPr>
              <a:t>Delgates</a:t>
            </a:r>
            <a:r>
              <a:rPr lang="en-US" sz="1600" dirty="0">
                <a:latin typeface="Arial" panose="020B0604020202020204" pitchFamily="34" charset="0"/>
                <a:cs typeface="Arial" panose="020B0604020202020204" pitchFamily="34" charset="0"/>
              </a:rPr>
              <a:t>/Alternates names shall be sent to the District Secretary prior to the District Convention and the National Delegates/Alternates shall be entered into MALTA by the Secretary. There are no fees for District and National Delegates).</a:t>
            </a:r>
          </a:p>
        </p:txBody>
      </p:sp>
      <p:sp>
        <p:nvSpPr>
          <p:cNvPr id="4" name="Slide Number Placeholder 3"/>
          <p:cNvSpPr>
            <a:spLocks noGrp="1"/>
          </p:cNvSpPr>
          <p:nvPr>
            <p:ph type="sldNum" sz="quarter" idx="5"/>
          </p:nvPr>
        </p:nvSpPr>
        <p:spPr/>
        <p:txBody>
          <a:bodyPr/>
          <a:lstStyle/>
          <a:p>
            <a:fld id="{2ED5E051-FE70-4529-9C1F-E3A9F3EE789E}" type="slidenum">
              <a:rPr lang="en-US" smtClean="0"/>
              <a:t>4</a:t>
            </a:fld>
            <a:endParaRPr lang="en-US"/>
          </a:p>
        </p:txBody>
      </p:sp>
    </p:spTree>
    <p:extLst>
      <p:ext uri="{BB962C8B-B14F-4D97-AF65-F5344CB8AC3E}">
        <p14:creationId xmlns:p14="http://schemas.microsoft.com/office/powerpoint/2010/main" val="333727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Direct Deposits from National Headquarters.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funds received from National Headquarters (i.e., Membership annual pro-rata amounts) will be sent to the auxiliary via Electronic Funds </a:t>
            </a:r>
            <a:r>
              <a:rPr lang="en-US" sz="1600" dirty="0" err="1">
                <a:latin typeface="Arial" panose="020B0604020202020204" pitchFamily="34" charset="0"/>
                <a:cs typeface="Arial" panose="020B0604020202020204" pitchFamily="34" charset="0"/>
              </a:rPr>
              <a:t>Tranfser</a:t>
            </a:r>
            <a:r>
              <a:rPr lang="en-US" sz="1600" dirty="0">
                <a:latin typeface="Arial" panose="020B0604020202020204" pitchFamily="34" charset="0"/>
                <a:cs typeface="Arial" panose="020B0604020202020204" pitchFamily="34" charset="0"/>
              </a:rPr>
              <a:t> (EFT) aka ACH/Direct Deposit). This is why it is important for the Treasurer to update MALTA immediately of any changes to the bank account or routing numbers.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Treasurer and President will receive an email from National notifying them of the deposit.  National will not take any funds out of the auxiliary bank account without notifying the Treasurer and President .  This is why email address must be accurate on MALTA, especially for the President, Treasurer and Secretary. </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D5E051-FE70-4529-9C1F-E3A9F3EE789E}" type="slidenum">
              <a:rPr lang="en-US" smtClean="0"/>
              <a:t>5</a:t>
            </a:fld>
            <a:endParaRPr lang="en-US"/>
          </a:p>
        </p:txBody>
      </p:sp>
    </p:spTree>
    <p:extLst>
      <p:ext uri="{BB962C8B-B14F-4D97-AF65-F5344CB8AC3E}">
        <p14:creationId xmlns:p14="http://schemas.microsoft.com/office/powerpoint/2010/main" val="195404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This will take you to the multiple functions and reports needed to </a:t>
            </a:r>
            <a:r>
              <a:rPr lang="en-US" sz="1600" dirty="0" err="1">
                <a:latin typeface="Arial" panose="020B0604020202020204" pitchFamily="34" charset="0"/>
                <a:cs typeface="Arial" panose="020B0604020202020204" pitchFamily="34" charset="0"/>
              </a:rPr>
              <a:t>fullfill</a:t>
            </a:r>
            <a:r>
              <a:rPr lang="en-US" sz="1600" dirty="0">
                <a:latin typeface="Arial" panose="020B0604020202020204" pitchFamily="34" charset="0"/>
                <a:cs typeface="Arial" panose="020B0604020202020204" pitchFamily="34" charset="0"/>
              </a:rPr>
              <a:t> actions required by National through MALTA (Membership Auxiliary Leadership Technology Access)</a:t>
            </a:r>
          </a:p>
        </p:txBody>
      </p:sp>
      <p:sp>
        <p:nvSpPr>
          <p:cNvPr id="4" name="Slide Number Placeholder 3"/>
          <p:cNvSpPr>
            <a:spLocks noGrp="1"/>
          </p:cNvSpPr>
          <p:nvPr>
            <p:ph type="sldNum" sz="quarter" idx="5"/>
          </p:nvPr>
        </p:nvSpPr>
        <p:spPr/>
        <p:txBody>
          <a:bodyPr/>
          <a:lstStyle/>
          <a:p>
            <a:fld id="{2ED5E051-FE70-4529-9C1F-E3A9F3EE789E}" type="slidenum">
              <a:rPr lang="en-US" smtClean="0"/>
              <a:t>6</a:t>
            </a:fld>
            <a:endParaRPr lang="en-US"/>
          </a:p>
        </p:txBody>
      </p:sp>
    </p:spTree>
    <p:extLst>
      <p:ext uri="{BB962C8B-B14F-4D97-AF65-F5344CB8AC3E}">
        <p14:creationId xmlns:p14="http://schemas.microsoft.com/office/powerpoint/2010/main" val="220144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722544-847C-FD90-C9F6-A4FE1E27E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5D19F33-261B-754B-F0C6-FA377F14B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27C8192-E8E0-DD5C-3650-3E0A1A19EC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EFD0835E-F6AD-F560-68BF-57FC7169238B}"/>
              </a:ext>
            </a:extLst>
          </p:cNvPr>
          <p:cNvSpPr>
            <a:spLocks noGrp="1"/>
          </p:cNvSpPr>
          <p:nvPr>
            <p:ph type="sldNum" sz="quarter" idx="5"/>
          </p:nvPr>
        </p:nvSpPr>
        <p:spPr/>
        <p:txBody>
          <a:bodyPr/>
          <a:lstStyle/>
          <a:p>
            <a:fld id="{2ED5E051-FE70-4529-9C1F-E3A9F3EE789E}" type="slidenum">
              <a:rPr lang="en-US" smtClean="0"/>
              <a:t>7</a:t>
            </a:fld>
            <a:endParaRPr lang="en-US"/>
          </a:p>
        </p:txBody>
      </p:sp>
    </p:spTree>
    <p:extLst>
      <p:ext uri="{BB962C8B-B14F-4D97-AF65-F5344CB8AC3E}">
        <p14:creationId xmlns:p14="http://schemas.microsoft.com/office/powerpoint/2010/main" val="312762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5E051-FE70-4529-9C1F-E3A9F3EE789E}" type="slidenum">
              <a:rPr lang="en-US" smtClean="0"/>
              <a:t>8</a:t>
            </a:fld>
            <a:endParaRPr lang="en-US"/>
          </a:p>
        </p:txBody>
      </p:sp>
    </p:spTree>
    <p:extLst>
      <p:ext uri="{BB962C8B-B14F-4D97-AF65-F5344CB8AC3E}">
        <p14:creationId xmlns:p14="http://schemas.microsoft.com/office/powerpoint/2010/main" val="221854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The Bond must be in a sum at least double the amount of funds and value of property for which the Treasurer and President may be accountable for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amount of the bond shall be approved by the membership and paid from the auxiliary funds via MALTA</a:t>
            </a:r>
          </a:p>
        </p:txBody>
      </p:sp>
      <p:sp>
        <p:nvSpPr>
          <p:cNvPr id="4" name="Slide Number Placeholder 3"/>
          <p:cNvSpPr>
            <a:spLocks noGrp="1"/>
          </p:cNvSpPr>
          <p:nvPr>
            <p:ph type="sldNum" sz="quarter" idx="5"/>
          </p:nvPr>
        </p:nvSpPr>
        <p:spPr/>
        <p:txBody>
          <a:bodyPr/>
          <a:lstStyle/>
          <a:p>
            <a:fld id="{2ED5E051-FE70-4529-9C1F-E3A9F3EE789E}" type="slidenum">
              <a:rPr lang="en-US" smtClean="0"/>
              <a:t>9</a:t>
            </a:fld>
            <a:endParaRPr lang="en-US"/>
          </a:p>
        </p:txBody>
      </p:sp>
    </p:spTree>
    <p:extLst>
      <p:ext uri="{BB962C8B-B14F-4D97-AF65-F5344CB8AC3E}">
        <p14:creationId xmlns:p14="http://schemas.microsoft.com/office/powerpoint/2010/main" val="112799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12700">
              <a:lnSpc>
                <a:spcPts val="1410"/>
              </a:lnSpc>
            </a:pPr>
            <a:r>
              <a:rPr lang="en-US" spc="-25"/>
              <a:t>tm</a:t>
            </a:r>
            <a:endParaRPr lang="en-US" spc="-25" dirty="0"/>
          </a:p>
        </p:txBody>
      </p:sp>
      <p:sp>
        <p:nvSpPr>
          <p:cNvPr id="5" name="Footer Placeholder 4"/>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57407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410"/>
              </a:lnSpc>
            </a:pPr>
            <a:r>
              <a:rPr lang="en-US" spc="-25"/>
              <a:t>tm</a:t>
            </a:r>
            <a:endParaRPr lang="en-US" spc="-25" dirty="0"/>
          </a:p>
        </p:txBody>
      </p:sp>
      <p:sp>
        <p:nvSpPr>
          <p:cNvPr id="5" name="Footer Placeholder 4"/>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425428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410"/>
              </a:lnSpc>
            </a:pPr>
            <a:r>
              <a:rPr lang="en-US" spc="-25"/>
              <a:t>tm</a:t>
            </a:r>
            <a:endParaRPr lang="en-US" spc="-25" dirty="0"/>
          </a:p>
        </p:txBody>
      </p:sp>
      <p:sp>
        <p:nvSpPr>
          <p:cNvPr id="5" name="Footer Placeholder 4"/>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5858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31895" y="552704"/>
            <a:ext cx="3823334" cy="756919"/>
          </a:xfrm>
          <a:prstGeom prst="rect">
            <a:avLst/>
          </a:prstGeom>
        </p:spPr>
        <p:txBody>
          <a:bodyPr wrap="square" lIns="0" tIns="0" rIns="0" bIns="0">
            <a:spAutoFit/>
          </a:bodyPr>
          <a:lstStyle>
            <a:lvl1pPr>
              <a:defRPr sz="4800" b="0"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dirty="0"/>
              <a:t>Unwavering</a:t>
            </a:r>
            <a:r>
              <a:rPr spc="-45" dirty="0"/>
              <a:t> </a:t>
            </a:r>
            <a:r>
              <a:rPr dirty="0"/>
              <a:t>Support</a:t>
            </a:r>
            <a:r>
              <a:rPr spc="-35" dirty="0"/>
              <a:t> </a:t>
            </a:r>
            <a:r>
              <a:rPr dirty="0"/>
              <a:t>for</a:t>
            </a:r>
            <a:r>
              <a:rPr spc="-60" dirty="0"/>
              <a:t> </a:t>
            </a:r>
            <a:r>
              <a:rPr dirty="0"/>
              <a:t>Uncommon</a:t>
            </a:r>
            <a:r>
              <a:rPr spc="-30" dirty="0"/>
              <a:t> </a:t>
            </a:r>
            <a:r>
              <a:rPr spc="-10" dirty="0"/>
              <a:t>Heroes</a:t>
            </a:r>
          </a:p>
        </p:txBody>
      </p:sp>
      <p:sp>
        <p:nvSpPr>
          <p:cNvPr id="5" name="Holder 5"/>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spc="-25" dirty="0"/>
              <a:t>tm</a:t>
            </a:r>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spc="-25" dirty="0"/>
              <a:t>‹#›</a:t>
            </a:fld>
            <a:endParaRPr spc="-25" dirty="0"/>
          </a:p>
        </p:txBody>
      </p:sp>
    </p:spTree>
    <p:extLst>
      <p:ext uri="{BB962C8B-B14F-4D97-AF65-F5344CB8AC3E}">
        <p14:creationId xmlns:p14="http://schemas.microsoft.com/office/powerpoint/2010/main" val="14681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410"/>
              </a:lnSpc>
            </a:pPr>
            <a:r>
              <a:rPr lang="en-US" spc="-25"/>
              <a:t>tm</a:t>
            </a:r>
            <a:endParaRPr lang="en-US" spc="-25" dirty="0"/>
          </a:p>
        </p:txBody>
      </p:sp>
      <p:sp>
        <p:nvSpPr>
          <p:cNvPr id="5" name="Footer Placeholder 4"/>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17108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12700">
              <a:lnSpc>
                <a:spcPts val="1410"/>
              </a:lnSpc>
            </a:pPr>
            <a:r>
              <a:rPr lang="en-US" spc="-25"/>
              <a:t>tm</a:t>
            </a:r>
            <a:endParaRPr lang="en-US" spc="-25" dirty="0"/>
          </a:p>
        </p:txBody>
      </p:sp>
      <p:sp>
        <p:nvSpPr>
          <p:cNvPr id="5" name="Footer Placeholder 4"/>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27582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12700">
              <a:lnSpc>
                <a:spcPts val="1410"/>
              </a:lnSpc>
            </a:pPr>
            <a:r>
              <a:rPr lang="en-US" spc="-25"/>
              <a:t>tm</a:t>
            </a:r>
            <a:endParaRPr lang="en-US" spc="-25" dirty="0"/>
          </a:p>
        </p:txBody>
      </p:sp>
      <p:sp>
        <p:nvSpPr>
          <p:cNvPr id="6" name="Footer Placeholder 5"/>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30205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12700">
              <a:lnSpc>
                <a:spcPts val="1410"/>
              </a:lnSpc>
            </a:pPr>
            <a:r>
              <a:rPr lang="en-US" spc="-25"/>
              <a:t>tm</a:t>
            </a:r>
            <a:endParaRPr lang="en-US" spc="-25" dirty="0"/>
          </a:p>
        </p:txBody>
      </p:sp>
      <p:sp>
        <p:nvSpPr>
          <p:cNvPr id="8" name="Footer Placeholder 7"/>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0276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12700">
              <a:lnSpc>
                <a:spcPts val="1410"/>
              </a:lnSpc>
            </a:pPr>
            <a:r>
              <a:rPr lang="en-US" spc="-25"/>
              <a:t>tm</a:t>
            </a:r>
            <a:endParaRPr lang="en-US" spc="-25" dirty="0"/>
          </a:p>
        </p:txBody>
      </p:sp>
      <p:sp>
        <p:nvSpPr>
          <p:cNvPr id="4" name="Footer Placeholder 3"/>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8085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ts val="1410"/>
              </a:lnSpc>
            </a:pPr>
            <a:r>
              <a:rPr lang="en-US" spc="-25"/>
              <a:t>tm</a:t>
            </a:r>
            <a:endParaRPr lang="en-US" spc="-25" dirty="0"/>
          </a:p>
        </p:txBody>
      </p:sp>
      <p:sp>
        <p:nvSpPr>
          <p:cNvPr id="3" name="Footer Placeholder 2"/>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70176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12700">
              <a:lnSpc>
                <a:spcPts val="1410"/>
              </a:lnSpc>
            </a:pPr>
            <a:r>
              <a:rPr lang="en-US" spc="-25"/>
              <a:t>tm</a:t>
            </a:r>
            <a:endParaRPr lang="en-US" spc="-25" dirty="0"/>
          </a:p>
        </p:txBody>
      </p:sp>
      <p:sp>
        <p:nvSpPr>
          <p:cNvPr id="6" name="Footer Placeholder 5"/>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10511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12700">
              <a:lnSpc>
                <a:spcPts val="1410"/>
              </a:lnSpc>
            </a:pPr>
            <a:r>
              <a:rPr lang="en-US" spc="-25"/>
              <a:t>tm</a:t>
            </a:r>
            <a:endParaRPr lang="en-US" spc="-25" dirty="0"/>
          </a:p>
        </p:txBody>
      </p:sp>
      <p:sp>
        <p:nvSpPr>
          <p:cNvPr id="6" name="Footer Placeholder 5"/>
          <p:cNvSpPr>
            <a:spLocks noGrp="1"/>
          </p:cNvSpPr>
          <p:nvPr>
            <p:ph type="ftr" sz="quarter" idx="11"/>
          </p:nvPr>
        </p:nvSpPr>
        <p:spPr/>
        <p:txBody>
          <a:body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403273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pPr marL="12700">
              <a:lnSpc>
                <a:spcPts val="1410"/>
              </a:lnSpc>
            </a:pPr>
            <a:r>
              <a:rPr lang="en-US" spc="-25"/>
              <a:t>tm</a:t>
            </a:r>
            <a:endParaRPr lang="en-US" spc="-25"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pPr marL="12700">
              <a:lnSpc>
                <a:spcPts val="2065"/>
              </a:lnSpc>
            </a:pPr>
            <a:r>
              <a:rPr lang="en-US"/>
              <a:t>Unwavering</a:t>
            </a:r>
            <a:r>
              <a:rPr lang="en-US" spc="-45"/>
              <a:t> </a:t>
            </a:r>
            <a:r>
              <a:rPr lang="en-US"/>
              <a:t>Support</a:t>
            </a:r>
            <a:r>
              <a:rPr lang="en-US" spc="-35"/>
              <a:t> </a:t>
            </a:r>
            <a:r>
              <a:rPr lang="en-US"/>
              <a:t>for</a:t>
            </a:r>
            <a:r>
              <a:rPr lang="en-US" spc="-60"/>
              <a:t> </a:t>
            </a:r>
            <a:r>
              <a:rPr lang="en-US"/>
              <a:t>Uncommon</a:t>
            </a:r>
            <a:r>
              <a:rPr lang="en-US" spc="-30"/>
              <a:t> </a:t>
            </a:r>
            <a:r>
              <a:rPr lang="en-US" spc="-10"/>
              <a:t>Heroes</a:t>
            </a:r>
            <a:endParaRPr lang="en-US" spc="-10"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pPr marL="38100">
              <a:lnSpc>
                <a:spcPts val="1240"/>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785256083"/>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jp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679339" y="1044610"/>
            <a:ext cx="4259493" cy="2987459"/>
          </a:xfrm>
          <a:prstGeom prst="rect">
            <a:avLst/>
          </a:prstGeom>
        </p:spPr>
        <p:txBody>
          <a:bodyPr vert="horz" lIns="91440" tIns="45720" rIns="91440" bIns="45720" rtlCol="0" anchor="b">
            <a:normAutofit/>
          </a:bodyPr>
          <a:lstStyle/>
          <a:p>
            <a:pPr marL="8382" defTabSz="914400"/>
            <a:r>
              <a:rPr lang="en-US" sz="4700" kern="1200">
                <a:solidFill>
                  <a:schemeClr val="tx1"/>
                </a:solidFill>
                <a:latin typeface="+mj-lt"/>
                <a:ea typeface="+mj-ea"/>
                <a:cs typeface="+mj-cs"/>
              </a:rPr>
              <a:t/>
            </a:r>
            <a:br>
              <a:rPr lang="en-US" sz="4700" kern="1200">
                <a:solidFill>
                  <a:schemeClr val="tx1"/>
                </a:solidFill>
                <a:latin typeface="+mj-lt"/>
                <a:ea typeface="+mj-ea"/>
                <a:cs typeface="+mj-cs"/>
              </a:rPr>
            </a:br>
            <a:r>
              <a:rPr lang="en-US" sz="4700" kern="1200">
                <a:solidFill>
                  <a:schemeClr val="tx1"/>
                </a:solidFill>
                <a:latin typeface="+mj-lt"/>
                <a:ea typeface="+mj-ea"/>
                <a:cs typeface="+mj-cs"/>
              </a:rPr>
              <a:t>TREASURER WORKSHOP</a:t>
            </a:r>
            <a:endParaRPr lang="en-US" sz="4700" kern="1200" spc="-10">
              <a:solidFill>
                <a:schemeClr val="tx1"/>
              </a:solidFill>
              <a:latin typeface="+mj-lt"/>
              <a:ea typeface="+mj-ea"/>
              <a:cs typeface="+mj-cs"/>
            </a:endParaRPr>
          </a:p>
        </p:txBody>
      </p:sp>
      <p:sp>
        <p:nvSpPr>
          <p:cNvPr id="35" name="Rectangle 34">
            <a:extLst>
              <a:ext uri="{FF2B5EF4-FFF2-40B4-BE49-F238E27FC236}">
                <a16:creationId xmlns:a16="http://schemas.microsoft.com/office/drawing/2014/main" xmlns="" id="{BC05CA36-AD6A-4ABF-9A05-52E5A143D2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4558509"/>
            <a:ext cx="10058400" cy="3213891"/>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D4331EE8-85A4-4588-8D9E-70E534D47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331845" y="4558516"/>
            <a:ext cx="6726553" cy="3213884"/>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9D6C862-61CC-4B46-8080-96583D653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4558514"/>
            <a:ext cx="10109114" cy="3213886"/>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6"/>
          <p:cNvSpPr txBox="1"/>
          <p:nvPr/>
        </p:nvSpPr>
        <p:spPr>
          <a:xfrm>
            <a:off x="679339" y="5146764"/>
            <a:ext cx="3846940" cy="1581025"/>
          </a:xfrm>
          <a:prstGeom prst="rect">
            <a:avLst/>
          </a:prstGeom>
        </p:spPr>
        <p:txBody>
          <a:bodyPr vert="horz" lIns="91440" tIns="45720" rIns="91440" bIns="45720" rtlCol="0" anchor="t">
            <a:normAutofit/>
          </a:bodyPr>
          <a:lstStyle/>
          <a:p>
            <a:pPr marR="380543" defTabSz="914400">
              <a:lnSpc>
                <a:spcPct val="90000"/>
              </a:lnSpc>
              <a:spcBef>
                <a:spcPts val="1000"/>
              </a:spcBef>
              <a:buClr>
                <a:schemeClr val="tx1"/>
              </a:buClr>
            </a:pPr>
            <a:r>
              <a:rPr lang="en-US" sz="2400" b="1" kern="1200" cap="all">
                <a:solidFill>
                  <a:srgbClr val="FFFFFF"/>
                </a:solidFill>
                <a:latin typeface="+mn-lt"/>
                <a:ea typeface="+mn-ea"/>
                <a:cs typeface="+mn-cs"/>
              </a:rPr>
              <a:t>Department of florida vfw auxiliary</a:t>
            </a:r>
          </a:p>
        </p:txBody>
      </p:sp>
      <p:sp>
        <p:nvSpPr>
          <p:cNvPr id="33" name="Rectangle 32">
            <a:extLst>
              <a:ext uri="{FF2B5EF4-FFF2-40B4-BE49-F238E27FC236}">
                <a16:creationId xmlns:a16="http://schemas.microsoft.com/office/drawing/2014/main" xmlns=""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7254236"/>
            <a:ext cx="10058398" cy="518164"/>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queen, sign&#10;&#10;Description automatically generated">
            <a:extLst>
              <a:ext uri="{FF2B5EF4-FFF2-40B4-BE49-F238E27FC236}">
                <a16:creationId xmlns:a16="http://schemas.microsoft.com/office/drawing/2014/main" xmlns="" id="{554C871D-B1EC-B2C1-985F-F7798B249885}"/>
              </a:ext>
            </a:extLst>
          </p:cNvPr>
          <p:cNvPicPr>
            <a:picLocks noChangeAspect="1"/>
          </p:cNvPicPr>
          <p:nvPr/>
        </p:nvPicPr>
        <p:blipFill rotWithShape="1">
          <a:blip r:embed="rId3">
            <a:extLst>
              <a:ext uri="{28A0092B-C50C-407E-A947-70E740481C1C}">
                <a14:useLocalDpi xmlns:a14="http://schemas.microsoft.com/office/drawing/2010/main" val="0"/>
              </a:ext>
            </a:extLst>
          </a:blip>
          <a:srcRect t="1471" r="-2" b="3527"/>
          <a:stretch/>
        </p:blipFill>
        <p:spPr>
          <a:xfrm>
            <a:off x="4938832" y="1044610"/>
            <a:ext cx="4546704" cy="45467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FDE83626-0C4D-97E9-69A6-1674687E8F64}"/>
              </a:ext>
            </a:extLst>
          </p:cNvPr>
          <p:cNvSpPr txBox="1"/>
          <p:nvPr/>
        </p:nvSpPr>
        <p:spPr>
          <a:xfrm>
            <a:off x="667126" y="438521"/>
            <a:ext cx="8724147" cy="1337588"/>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4400" kern="1200" spc="-10" dirty="0">
                <a:solidFill>
                  <a:schemeClr val="tx1"/>
                </a:solidFill>
                <a:latin typeface="+mj-lt"/>
                <a:ea typeface="+mj-ea"/>
                <a:cs typeface="+mj-cs"/>
              </a:rPr>
              <a:t>PRESIDENT</a:t>
            </a:r>
            <a:r>
              <a:rPr lang="en-US" sz="4400" kern="1200" spc="-145" dirty="0">
                <a:solidFill>
                  <a:schemeClr val="tx1"/>
                </a:solidFill>
                <a:latin typeface="+mj-lt"/>
                <a:ea typeface="+mj-ea"/>
                <a:cs typeface="+mj-cs"/>
              </a:rPr>
              <a:t> </a:t>
            </a:r>
            <a:r>
              <a:rPr lang="en-US" sz="4400" kern="1200" dirty="0">
                <a:solidFill>
                  <a:schemeClr val="tx1"/>
                </a:solidFill>
                <a:latin typeface="+mj-lt"/>
                <a:ea typeface="+mj-ea"/>
                <a:cs typeface="+mj-cs"/>
              </a:rPr>
              <a:t>&amp;</a:t>
            </a:r>
            <a:r>
              <a:rPr lang="en-US" sz="4400" kern="1200" spc="-140" dirty="0">
                <a:solidFill>
                  <a:schemeClr val="tx1"/>
                </a:solidFill>
                <a:latin typeface="+mj-lt"/>
                <a:ea typeface="+mj-ea"/>
                <a:cs typeface="+mj-cs"/>
              </a:rPr>
              <a:t> </a:t>
            </a:r>
            <a:r>
              <a:rPr lang="en-US" sz="4400" kern="1200" spc="-40" dirty="0">
                <a:solidFill>
                  <a:schemeClr val="tx1"/>
                </a:solidFill>
                <a:latin typeface="+mj-lt"/>
                <a:ea typeface="+mj-ea"/>
                <a:cs typeface="+mj-cs"/>
              </a:rPr>
              <a:t>TREASURER</a:t>
            </a:r>
            <a:r>
              <a:rPr lang="en-US" sz="4400" kern="1200" spc="-114" dirty="0">
                <a:solidFill>
                  <a:schemeClr val="tx1"/>
                </a:solidFill>
                <a:latin typeface="+mj-lt"/>
                <a:ea typeface="+mj-ea"/>
                <a:cs typeface="+mj-cs"/>
              </a:rPr>
              <a:t> </a:t>
            </a:r>
            <a:r>
              <a:rPr lang="en-US" sz="4400" kern="1200" spc="-10" dirty="0">
                <a:solidFill>
                  <a:schemeClr val="tx1"/>
                </a:solidFill>
                <a:latin typeface="+mj-lt"/>
                <a:ea typeface="+mj-ea"/>
                <a:cs typeface="+mj-cs"/>
              </a:rPr>
              <a:t>BOND</a:t>
            </a:r>
          </a:p>
          <a:p>
            <a:pPr lvl="8" defTabSz="914400">
              <a:lnSpc>
                <a:spcPct val="90000"/>
              </a:lnSpc>
              <a:spcBef>
                <a:spcPct val="0"/>
              </a:spcBef>
              <a:spcAft>
                <a:spcPts val="600"/>
              </a:spcAft>
            </a:pPr>
            <a:r>
              <a:rPr lang="en-US" sz="4400" kern="1200" spc="-10" dirty="0">
                <a:solidFill>
                  <a:schemeClr val="tx1"/>
                </a:solidFill>
                <a:latin typeface="+mj-lt"/>
                <a:ea typeface="+mj-ea"/>
                <a:cs typeface="+mj-cs"/>
              </a:rPr>
              <a:t> (continued)</a:t>
            </a:r>
          </a:p>
        </p:txBody>
      </p:sp>
      <p:grpSp>
        <p:nvGrpSpPr>
          <p:cNvPr id="35" name="Group 34">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264817"/>
            <a:ext cx="9648432" cy="886466"/>
            <a:chOff x="-2" y="1998368"/>
            <a:chExt cx="11695083" cy="782176"/>
          </a:xfrm>
        </p:grpSpPr>
        <p:sp>
          <p:nvSpPr>
            <p:cNvPr id="36" name="Rectangle 35">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7008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409969" y="2667000"/>
            <a:ext cx="8613326" cy="3810000"/>
          </a:xfrm>
          <a:prstGeom prst="rect">
            <a:avLst/>
          </a:prstGeom>
        </p:spPr>
        <p:txBody>
          <a:bodyPr vert="horz" lIns="91440" tIns="45720" rIns="91440" bIns="45720" rtlCol="0" anchor="ctr">
            <a:normAutofit fontScale="92500"/>
          </a:bodyPr>
          <a:lstStyle/>
          <a:p>
            <a:pPr marL="457200" indent="-228600" defTabSz="914400">
              <a:lnSpc>
                <a:spcPct val="90000"/>
              </a:lnSpc>
              <a:spcBef>
                <a:spcPts val="1200"/>
              </a:spcBef>
              <a:buFont typeface="Arial" panose="020B0604020202020204" pitchFamily="34" charset="0"/>
              <a:buChar char="•"/>
              <a:tabLst>
                <a:tab pos="0" algn="l"/>
              </a:tabLst>
            </a:pPr>
            <a:r>
              <a:rPr lang="en-US" sz="2400" cap="none" dirty="0"/>
              <a:t>The</a:t>
            </a:r>
            <a:r>
              <a:rPr lang="en-US" sz="2400" cap="none" spc="-30" dirty="0"/>
              <a:t> </a:t>
            </a:r>
            <a:r>
              <a:rPr lang="en-US" sz="2400" cap="none" dirty="0"/>
              <a:t>bond</a:t>
            </a:r>
            <a:r>
              <a:rPr lang="en-US" sz="2400" cap="none" spc="-30" dirty="0"/>
              <a:t> </a:t>
            </a:r>
            <a:r>
              <a:rPr lang="en-US" sz="2400" cap="none" dirty="0"/>
              <a:t>runs</a:t>
            </a:r>
            <a:r>
              <a:rPr lang="en-US" sz="2400" cap="none" spc="-30" dirty="0"/>
              <a:t> </a:t>
            </a:r>
            <a:r>
              <a:rPr lang="en-US" sz="2400" cap="none" dirty="0"/>
              <a:t>from</a:t>
            </a:r>
            <a:r>
              <a:rPr lang="en-US" sz="2400" cap="none" spc="-30" dirty="0"/>
              <a:t> S</a:t>
            </a:r>
            <a:r>
              <a:rPr lang="en-US" sz="2400" cap="none" dirty="0"/>
              <a:t>eptember</a:t>
            </a:r>
            <a:r>
              <a:rPr lang="en-US" sz="2400" cap="none" spc="-45" dirty="0"/>
              <a:t> </a:t>
            </a:r>
            <a:r>
              <a:rPr lang="en-US" sz="2400" cap="none" dirty="0"/>
              <a:t>1</a:t>
            </a:r>
            <a:r>
              <a:rPr lang="en-US" sz="2400" cap="none" spc="-30" dirty="0"/>
              <a:t> </a:t>
            </a:r>
            <a:r>
              <a:rPr lang="en-US" sz="2400" cap="none" dirty="0"/>
              <a:t>through</a:t>
            </a:r>
            <a:r>
              <a:rPr lang="en-US" sz="2400" cap="none" spc="-25" dirty="0"/>
              <a:t> </a:t>
            </a:r>
            <a:r>
              <a:rPr lang="en-US" sz="2400" cap="none" spc="-10" dirty="0"/>
              <a:t>August </a:t>
            </a:r>
            <a:r>
              <a:rPr lang="en-US" sz="2400" cap="none" dirty="0"/>
              <a:t>31</a:t>
            </a:r>
            <a:r>
              <a:rPr lang="en-US" sz="2400" cap="none" spc="-25" dirty="0"/>
              <a:t> </a:t>
            </a:r>
            <a:r>
              <a:rPr lang="en-US" sz="2400" cap="none" dirty="0"/>
              <a:t>each</a:t>
            </a:r>
            <a:r>
              <a:rPr lang="en-US" sz="2400" cap="none" spc="-45" dirty="0"/>
              <a:t> </a:t>
            </a:r>
            <a:r>
              <a:rPr lang="en-US" sz="2400" cap="none" spc="-35" dirty="0"/>
              <a:t>year,</a:t>
            </a:r>
            <a:r>
              <a:rPr lang="en-US" sz="2400" cap="none" spc="-20" dirty="0"/>
              <a:t> </a:t>
            </a:r>
            <a:r>
              <a:rPr lang="en-US" sz="2400" cap="none" dirty="0"/>
              <a:t>and</a:t>
            </a:r>
            <a:r>
              <a:rPr lang="en-US" sz="2400" cap="none" spc="-30" dirty="0"/>
              <a:t> </a:t>
            </a:r>
            <a:r>
              <a:rPr lang="en-US" sz="2400" cap="none" dirty="0"/>
              <a:t>the</a:t>
            </a:r>
            <a:r>
              <a:rPr lang="en-US" sz="2400" cap="none" spc="-40" dirty="0"/>
              <a:t> </a:t>
            </a:r>
            <a:r>
              <a:rPr lang="en-US" sz="2400" cap="none" dirty="0"/>
              <a:t>premium</a:t>
            </a:r>
            <a:r>
              <a:rPr lang="en-US" sz="2400" cap="none" spc="-25" dirty="0"/>
              <a:t> </a:t>
            </a:r>
            <a:r>
              <a:rPr lang="en-US" sz="2400" cap="none" dirty="0"/>
              <a:t>is</a:t>
            </a:r>
            <a:r>
              <a:rPr lang="en-US" sz="2400" cap="none" spc="-25" dirty="0"/>
              <a:t> </a:t>
            </a:r>
            <a:r>
              <a:rPr lang="en-US" sz="2400" cap="none" dirty="0"/>
              <a:t>due</a:t>
            </a:r>
            <a:r>
              <a:rPr lang="en-US" sz="2400" cap="none" spc="-45" dirty="0"/>
              <a:t> </a:t>
            </a:r>
            <a:r>
              <a:rPr lang="en-US" sz="2400" cap="none" dirty="0"/>
              <a:t>in</a:t>
            </a:r>
            <a:r>
              <a:rPr lang="en-US" sz="2400" cap="none" spc="-25" dirty="0"/>
              <a:t> </a:t>
            </a:r>
            <a:r>
              <a:rPr lang="en-US" sz="2400" cap="none" spc="-10" dirty="0"/>
              <a:t>advance </a:t>
            </a:r>
            <a:r>
              <a:rPr lang="en-US" sz="2400" cap="none" dirty="0"/>
              <a:t>prior</a:t>
            </a:r>
            <a:r>
              <a:rPr lang="en-US" sz="2400" cap="none" spc="-40" dirty="0"/>
              <a:t> </a:t>
            </a:r>
            <a:r>
              <a:rPr lang="en-US" sz="2400" cap="none" dirty="0"/>
              <a:t>to</a:t>
            </a:r>
            <a:r>
              <a:rPr lang="en-US" sz="2400" cap="none" spc="-35" dirty="0"/>
              <a:t> S</a:t>
            </a:r>
            <a:r>
              <a:rPr lang="en-US" sz="2400" cap="none" dirty="0"/>
              <a:t>eptember</a:t>
            </a:r>
            <a:r>
              <a:rPr lang="en-US" sz="2400" cap="none" spc="-45" dirty="0"/>
              <a:t> </a:t>
            </a:r>
            <a:r>
              <a:rPr lang="en-US" sz="2400" cap="none" spc="-25" dirty="0"/>
              <a:t>1st</a:t>
            </a:r>
            <a:endParaRPr lang="en-US" sz="2400" cap="none" dirty="0"/>
          </a:p>
          <a:p>
            <a:pPr marL="457200" indent="-228600" defTabSz="914400">
              <a:lnSpc>
                <a:spcPct val="90000"/>
              </a:lnSpc>
              <a:spcBef>
                <a:spcPts val="1200"/>
              </a:spcBef>
              <a:buFont typeface="Arial" panose="020B0604020202020204" pitchFamily="34" charset="0"/>
              <a:buChar char="•"/>
              <a:tabLst>
                <a:tab pos="0" algn="l"/>
              </a:tabLst>
            </a:pPr>
            <a:r>
              <a:rPr lang="en-US" sz="2400" dirty="0"/>
              <a:t>Upon</a:t>
            </a:r>
            <a:r>
              <a:rPr lang="en-US" sz="2400" spc="-55" dirty="0"/>
              <a:t> </a:t>
            </a:r>
            <a:r>
              <a:rPr lang="en-US" sz="2400" dirty="0"/>
              <a:t>receipt</a:t>
            </a:r>
            <a:r>
              <a:rPr lang="en-US" sz="2400" spc="-60" dirty="0"/>
              <a:t> </a:t>
            </a:r>
            <a:r>
              <a:rPr lang="en-US" sz="2400" dirty="0"/>
              <a:t>of</a:t>
            </a:r>
            <a:r>
              <a:rPr lang="en-US" sz="2400" spc="-50" dirty="0"/>
              <a:t> </a:t>
            </a:r>
            <a:r>
              <a:rPr lang="en-US" sz="2400" dirty="0"/>
              <a:t>payment,</a:t>
            </a:r>
            <a:r>
              <a:rPr lang="en-US" sz="2400" spc="-55" dirty="0"/>
              <a:t> </a:t>
            </a:r>
            <a:r>
              <a:rPr lang="en-US" sz="2400" dirty="0"/>
              <a:t>a</a:t>
            </a:r>
            <a:r>
              <a:rPr lang="en-US" sz="2400" spc="-50" dirty="0"/>
              <a:t> </a:t>
            </a:r>
            <a:r>
              <a:rPr lang="en-US" sz="2400" dirty="0"/>
              <a:t>bond</a:t>
            </a:r>
            <a:r>
              <a:rPr lang="en-US" sz="2400" spc="-50" dirty="0"/>
              <a:t> </a:t>
            </a:r>
            <a:r>
              <a:rPr lang="en-US" sz="2400" dirty="0"/>
              <a:t>certificate</a:t>
            </a:r>
            <a:r>
              <a:rPr lang="en-US" sz="2400" spc="-60" dirty="0"/>
              <a:t> </a:t>
            </a:r>
            <a:r>
              <a:rPr lang="en-US" sz="2400" spc="-20" dirty="0"/>
              <a:t>will </a:t>
            </a:r>
            <a:r>
              <a:rPr lang="en-US" sz="2400" dirty="0"/>
              <a:t>be</a:t>
            </a:r>
            <a:r>
              <a:rPr lang="en-US" sz="2400" spc="-45" dirty="0"/>
              <a:t> </a:t>
            </a:r>
            <a:r>
              <a:rPr lang="en-US" sz="2400" dirty="0"/>
              <a:t>available</a:t>
            </a:r>
            <a:r>
              <a:rPr lang="en-US" sz="2400" spc="-45" dirty="0"/>
              <a:t> </a:t>
            </a:r>
            <a:r>
              <a:rPr lang="en-US" sz="2400" dirty="0"/>
              <a:t>to</a:t>
            </a:r>
            <a:r>
              <a:rPr lang="en-US" sz="2400" spc="-30" dirty="0"/>
              <a:t> </a:t>
            </a:r>
            <a:r>
              <a:rPr lang="en-US" sz="2400" dirty="0"/>
              <a:t>the</a:t>
            </a:r>
            <a:r>
              <a:rPr lang="en-US" sz="2400" spc="-45" dirty="0"/>
              <a:t> </a:t>
            </a:r>
            <a:r>
              <a:rPr lang="en-US" sz="2400" dirty="0"/>
              <a:t>officers</a:t>
            </a:r>
            <a:r>
              <a:rPr lang="en-US" sz="2400" spc="-30" dirty="0"/>
              <a:t> </a:t>
            </a:r>
            <a:r>
              <a:rPr lang="en-US" sz="2400" dirty="0"/>
              <a:t>of</a:t>
            </a:r>
            <a:r>
              <a:rPr lang="en-US" sz="2400" spc="-35" dirty="0"/>
              <a:t> </a:t>
            </a:r>
            <a:r>
              <a:rPr lang="en-US" sz="2400" dirty="0"/>
              <a:t>the</a:t>
            </a:r>
            <a:r>
              <a:rPr lang="en-US" sz="2400" spc="-45" dirty="0"/>
              <a:t> </a:t>
            </a:r>
            <a:r>
              <a:rPr lang="en-US" sz="2400" dirty="0"/>
              <a:t>Auxiliary</a:t>
            </a:r>
            <a:r>
              <a:rPr lang="en-US" sz="2400" spc="-30" dirty="0"/>
              <a:t> </a:t>
            </a:r>
            <a:r>
              <a:rPr lang="en-US" sz="2400" spc="-20" dirty="0"/>
              <a:t>once </a:t>
            </a:r>
            <a:r>
              <a:rPr lang="en-US" sz="2400" dirty="0"/>
              <a:t>the</a:t>
            </a:r>
            <a:r>
              <a:rPr lang="en-US" sz="2400" spc="-40" dirty="0"/>
              <a:t> </a:t>
            </a:r>
            <a:r>
              <a:rPr lang="en-US" sz="2400" dirty="0"/>
              <a:t>pending</a:t>
            </a:r>
            <a:r>
              <a:rPr lang="en-US" sz="2400" spc="-45" dirty="0"/>
              <a:t> </a:t>
            </a:r>
            <a:r>
              <a:rPr lang="en-US" sz="2400" dirty="0"/>
              <a:t>clearance</a:t>
            </a:r>
            <a:r>
              <a:rPr lang="en-US" sz="2400" spc="-45" dirty="0"/>
              <a:t> </a:t>
            </a:r>
            <a:r>
              <a:rPr lang="en-US" sz="2400" dirty="0"/>
              <a:t>time</a:t>
            </a:r>
            <a:r>
              <a:rPr lang="en-US" sz="2400" spc="-25" dirty="0"/>
              <a:t> </a:t>
            </a:r>
            <a:r>
              <a:rPr lang="en-US" sz="2400" dirty="0"/>
              <a:t>frame</a:t>
            </a:r>
            <a:r>
              <a:rPr lang="en-US" sz="2400" spc="-25" dirty="0"/>
              <a:t> </a:t>
            </a:r>
            <a:r>
              <a:rPr lang="en-US" sz="2400" dirty="0"/>
              <a:t>as</a:t>
            </a:r>
            <a:r>
              <a:rPr lang="en-US" sz="2400" spc="-20" dirty="0"/>
              <a:t> </a:t>
            </a:r>
            <a:r>
              <a:rPr lang="en-US" sz="2400" spc="-10" dirty="0"/>
              <a:t>passed</a:t>
            </a:r>
          </a:p>
          <a:p>
            <a:pPr marL="457200" indent="-228600" defTabSz="914400">
              <a:lnSpc>
                <a:spcPct val="90000"/>
              </a:lnSpc>
              <a:spcBef>
                <a:spcPts val="600"/>
              </a:spcBef>
              <a:buFont typeface="Arial" panose="020B0604020202020204" pitchFamily="34" charset="0"/>
              <a:buChar char="•"/>
              <a:tabLst>
                <a:tab pos="0" algn="l"/>
              </a:tabLst>
            </a:pPr>
            <a:r>
              <a:rPr lang="en-US" sz="2400" dirty="0"/>
              <a:t>The</a:t>
            </a:r>
            <a:r>
              <a:rPr lang="en-US" sz="2400" spc="-50" dirty="0"/>
              <a:t> </a:t>
            </a:r>
            <a:r>
              <a:rPr lang="en-US" sz="2400" dirty="0"/>
              <a:t>President</a:t>
            </a:r>
            <a:r>
              <a:rPr lang="en-US" sz="2400" spc="-60" dirty="0"/>
              <a:t> </a:t>
            </a:r>
            <a:r>
              <a:rPr lang="en-US" sz="2400" dirty="0"/>
              <a:t>shall</a:t>
            </a:r>
            <a:r>
              <a:rPr lang="en-US" sz="2400" spc="-45" dirty="0"/>
              <a:t> </a:t>
            </a:r>
            <a:r>
              <a:rPr lang="en-US" sz="2400" dirty="0"/>
              <a:t>retain</a:t>
            </a:r>
            <a:r>
              <a:rPr lang="en-US" sz="2400" spc="-45" dirty="0"/>
              <a:t> </a:t>
            </a:r>
            <a:r>
              <a:rPr lang="en-US" sz="2400" dirty="0"/>
              <a:t>the</a:t>
            </a:r>
            <a:r>
              <a:rPr lang="en-US" sz="2400" spc="-45" dirty="0"/>
              <a:t> </a:t>
            </a:r>
            <a:r>
              <a:rPr lang="en-US" sz="2400" spc="-20" dirty="0"/>
              <a:t>Bond</a:t>
            </a:r>
          </a:p>
          <a:p>
            <a:pPr marL="457200" indent="-228600" defTabSz="914400">
              <a:lnSpc>
                <a:spcPct val="90000"/>
              </a:lnSpc>
              <a:spcBef>
                <a:spcPts val="600"/>
              </a:spcBef>
              <a:buFont typeface="Arial" panose="020B0604020202020204" pitchFamily="34" charset="0"/>
              <a:buChar char="•"/>
              <a:tabLst>
                <a:tab pos="0" algn="l"/>
              </a:tabLst>
            </a:pPr>
            <a:r>
              <a:rPr lang="en-US" sz="2400" dirty="0"/>
              <a:t>The</a:t>
            </a:r>
            <a:r>
              <a:rPr lang="en-US" sz="2400" spc="-40" dirty="0"/>
              <a:t> </a:t>
            </a:r>
            <a:r>
              <a:rPr lang="en-US" sz="2400" dirty="0"/>
              <a:t>bond</a:t>
            </a:r>
            <a:r>
              <a:rPr lang="en-US" sz="2400" spc="-30" dirty="0"/>
              <a:t> </a:t>
            </a:r>
            <a:r>
              <a:rPr lang="en-US" sz="2400" dirty="0"/>
              <a:t>bonds</a:t>
            </a:r>
            <a:r>
              <a:rPr lang="en-US" sz="2400" spc="-25" dirty="0"/>
              <a:t> </a:t>
            </a:r>
            <a:r>
              <a:rPr lang="en-US" sz="2400" dirty="0"/>
              <a:t>the</a:t>
            </a:r>
            <a:r>
              <a:rPr lang="en-US" sz="2400" spc="-45" dirty="0"/>
              <a:t> </a:t>
            </a:r>
            <a:r>
              <a:rPr lang="en-US" sz="2400" spc="-10" dirty="0"/>
              <a:t>“offices”</a:t>
            </a:r>
            <a:r>
              <a:rPr lang="en-US" sz="2400" spc="-50" dirty="0"/>
              <a:t> </a:t>
            </a:r>
            <a:r>
              <a:rPr lang="en-US" sz="2400" dirty="0"/>
              <a:t>of</a:t>
            </a:r>
            <a:r>
              <a:rPr lang="en-US" sz="2400" spc="-25" dirty="0"/>
              <a:t> </a:t>
            </a:r>
            <a:r>
              <a:rPr lang="en-US" sz="2400" dirty="0"/>
              <a:t>the</a:t>
            </a:r>
            <a:r>
              <a:rPr lang="en-US" sz="2400" spc="-30" dirty="0"/>
              <a:t> </a:t>
            </a:r>
            <a:r>
              <a:rPr lang="en-US" sz="2400" dirty="0"/>
              <a:t>President</a:t>
            </a:r>
            <a:r>
              <a:rPr lang="en-US" sz="2400" spc="-40" dirty="0"/>
              <a:t> </a:t>
            </a:r>
            <a:r>
              <a:rPr lang="en-US" sz="2400" spc="-50" dirty="0"/>
              <a:t>&amp; </a:t>
            </a:r>
            <a:r>
              <a:rPr lang="en-US" sz="2400" spc="-10" dirty="0"/>
              <a:t>Treasurer.  </a:t>
            </a:r>
            <a:r>
              <a:rPr lang="en-US" sz="2400" dirty="0"/>
              <a:t>It</a:t>
            </a:r>
            <a:r>
              <a:rPr lang="en-US" sz="2400" spc="-25" dirty="0"/>
              <a:t> </a:t>
            </a:r>
            <a:r>
              <a:rPr lang="en-US" sz="2400" dirty="0"/>
              <a:t>does</a:t>
            </a:r>
            <a:r>
              <a:rPr lang="en-US" sz="2400" spc="-15" dirty="0"/>
              <a:t> </a:t>
            </a:r>
            <a:r>
              <a:rPr lang="en-US" sz="2400" dirty="0"/>
              <a:t>not</a:t>
            </a:r>
            <a:r>
              <a:rPr lang="en-US" sz="2400" spc="-15" dirty="0"/>
              <a:t> </a:t>
            </a:r>
            <a:r>
              <a:rPr lang="en-US" sz="2400" dirty="0"/>
              <a:t>bond</a:t>
            </a:r>
            <a:r>
              <a:rPr lang="en-US" sz="2400" spc="-15" dirty="0"/>
              <a:t> </a:t>
            </a:r>
            <a:r>
              <a:rPr lang="en-US" sz="2400" dirty="0"/>
              <a:t>the</a:t>
            </a:r>
            <a:r>
              <a:rPr lang="en-US" sz="2400" spc="-10" dirty="0"/>
              <a:t> “individuals” </a:t>
            </a:r>
            <a:r>
              <a:rPr lang="en-US" sz="2400" dirty="0"/>
              <a:t>holding</a:t>
            </a:r>
            <a:r>
              <a:rPr lang="en-US" sz="2400" spc="-5" dirty="0"/>
              <a:t> </a:t>
            </a:r>
            <a:r>
              <a:rPr lang="en-US" sz="2400" dirty="0"/>
              <a:t>the</a:t>
            </a:r>
            <a:r>
              <a:rPr lang="en-US" sz="2400" spc="-5" dirty="0"/>
              <a:t> </a:t>
            </a:r>
            <a:r>
              <a:rPr lang="en-US" sz="2400" spc="-10" dirty="0"/>
              <a:t>offices</a:t>
            </a:r>
          </a:p>
          <a:p>
            <a:pPr marL="457200" indent="-228600" defTabSz="914400">
              <a:lnSpc>
                <a:spcPct val="90000"/>
              </a:lnSpc>
              <a:spcBef>
                <a:spcPts val="600"/>
              </a:spcBef>
              <a:buFont typeface="Arial" panose="020B0604020202020204" pitchFamily="34" charset="0"/>
              <a:buChar char="•"/>
              <a:tabLst>
                <a:tab pos="0" algn="l"/>
              </a:tabLst>
            </a:pPr>
            <a:r>
              <a:rPr lang="en-US" sz="2400" dirty="0"/>
              <a:t>If</a:t>
            </a:r>
            <a:r>
              <a:rPr lang="en-US" sz="2400" spc="-60" dirty="0"/>
              <a:t> </a:t>
            </a:r>
            <a:r>
              <a:rPr lang="en-US" sz="2400" dirty="0"/>
              <a:t>there</a:t>
            </a:r>
            <a:r>
              <a:rPr lang="en-US" sz="2400" spc="-55" dirty="0"/>
              <a:t> </a:t>
            </a:r>
            <a:r>
              <a:rPr lang="en-US" sz="2400" dirty="0"/>
              <a:t>is</a:t>
            </a:r>
            <a:r>
              <a:rPr lang="en-US" sz="2400" spc="-55" dirty="0"/>
              <a:t> </a:t>
            </a:r>
            <a:r>
              <a:rPr lang="en-US" sz="2400" dirty="0"/>
              <a:t>a</a:t>
            </a:r>
            <a:r>
              <a:rPr lang="en-US" sz="2400" spc="-55" dirty="0"/>
              <a:t> </a:t>
            </a:r>
            <a:r>
              <a:rPr lang="en-US" sz="2400" dirty="0"/>
              <a:t>change</a:t>
            </a:r>
            <a:r>
              <a:rPr lang="en-US" sz="2400" spc="-60" dirty="0"/>
              <a:t> </a:t>
            </a:r>
            <a:r>
              <a:rPr lang="en-US" sz="2400" dirty="0"/>
              <a:t>of</a:t>
            </a:r>
            <a:r>
              <a:rPr lang="en-US" sz="2400" spc="-55" dirty="0"/>
              <a:t> </a:t>
            </a:r>
            <a:r>
              <a:rPr lang="en-US" sz="2400" spc="-10" dirty="0"/>
              <a:t>President</a:t>
            </a:r>
            <a:r>
              <a:rPr lang="en-US" sz="2400" spc="-55" dirty="0"/>
              <a:t> </a:t>
            </a:r>
            <a:r>
              <a:rPr lang="en-US" sz="2400" dirty="0"/>
              <a:t>or</a:t>
            </a:r>
            <a:r>
              <a:rPr lang="en-US" sz="2400" spc="-45" dirty="0"/>
              <a:t> </a:t>
            </a:r>
            <a:r>
              <a:rPr lang="en-US" sz="2400" spc="-30" dirty="0"/>
              <a:t>Treasurer</a:t>
            </a:r>
            <a:r>
              <a:rPr lang="en-US" sz="2400" spc="-35" dirty="0"/>
              <a:t> </a:t>
            </a:r>
            <a:r>
              <a:rPr lang="en-US" sz="2400" spc="-10" dirty="0"/>
              <a:t>during </a:t>
            </a:r>
            <a:r>
              <a:rPr lang="en-US" sz="2400" dirty="0"/>
              <a:t>the</a:t>
            </a:r>
            <a:r>
              <a:rPr lang="en-US" sz="2400" spc="-55" dirty="0"/>
              <a:t> </a:t>
            </a:r>
            <a:r>
              <a:rPr lang="en-US" sz="2400" dirty="0"/>
              <a:t>term</a:t>
            </a:r>
            <a:r>
              <a:rPr lang="en-US" sz="2400" spc="-50" dirty="0"/>
              <a:t> </a:t>
            </a:r>
            <a:r>
              <a:rPr lang="en-US" sz="2400" dirty="0"/>
              <a:t>of</a:t>
            </a:r>
            <a:r>
              <a:rPr lang="en-US" sz="2400" spc="-55" dirty="0"/>
              <a:t> </a:t>
            </a:r>
            <a:r>
              <a:rPr lang="en-US" sz="2400" dirty="0"/>
              <a:t>the</a:t>
            </a:r>
            <a:r>
              <a:rPr lang="en-US" sz="2400" spc="-50" dirty="0"/>
              <a:t> </a:t>
            </a:r>
            <a:r>
              <a:rPr lang="en-US" sz="2400" dirty="0"/>
              <a:t>bond,</a:t>
            </a:r>
            <a:r>
              <a:rPr lang="en-US" sz="2400" spc="-65" dirty="0"/>
              <a:t> </a:t>
            </a:r>
            <a:r>
              <a:rPr lang="en-US" sz="2400" dirty="0"/>
              <a:t>the</a:t>
            </a:r>
            <a:r>
              <a:rPr lang="en-US" sz="2400" spc="-55" dirty="0"/>
              <a:t> </a:t>
            </a:r>
            <a:r>
              <a:rPr lang="en-US" sz="2400" dirty="0"/>
              <a:t>new</a:t>
            </a:r>
            <a:r>
              <a:rPr lang="en-US" sz="2400" spc="-50" dirty="0"/>
              <a:t> </a:t>
            </a:r>
            <a:r>
              <a:rPr lang="en-US" sz="2400" spc="-10" dirty="0"/>
              <a:t>President</a:t>
            </a:r>
            <a:r>
              <a:rPr lang="en-US" sz="2400" spc="-50" dirty="0"/>
              <a:t> </a:t>
            </a:r>
            <a:r>
              <a:rPr lang="en-US" sz="2400" dirty="0"/>
              <a:t>or</a:t>
            </a:r>
            <a:r>
              <a:rPr lang="en-US" sz="2400" spc="-50" dirty="0"/>
              <a:t> </a:t>
            </a:r>
            <a:r>
              <a:rPr lang="en-US" sz="2400" spc="-10" dirty="0"/>
              <a:t>Treasurer </a:t>
            </a:r>
            <a:r>
              <a:rPr lang="en-US" sz="2400" dirty="0"/>
              <a:t>is</a:t>
            </a:r>
            <a:r>
              <a:rPr lang="en-US" sz="2400" spc="-75" dirty="0"/>
              <a:t> </a:t>
            </a:r>
            <a:r>
              <a:rPr lang="en-US" sz="2400" dirty="0"/>
              <a:t>bonded</a:t>
            </a:r>
            <a:r>
              <a:rPr lang="en-US" sz="2400" spc="-85" dirty="0"/>
              <a:t> </a:t>
            </a:r>
            <a:r>
              <a:rPr lang="en-US" sz="2400" dirty="0"/>
              <a:t>without</a:t>
            </a:r>
            <a:r>
              <a:rPr lang="en-US" sz="2400" spc="-70" dirty="0"/>
              <a:t> </a:t>
            </a:r>
            <a:r>
              <a:rPr lang="en-US" sz="2400" dirty="0"/>
              <a:t>further</a:t>
            </a:r>
            <a:r>
              <a:rPr lang="en-US" sz="2400" spc="-75" dirty="0"/>
              <a:t> </a:t>
            </a:r>
            <a:r>
              <a:rPr lang="en-US" sz="2400" spc="-10" dirty="0"/>
              <a:t>action</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VFW</a:t>
            </a:r>
            <a:r>
              <a:rPr spc="-355" dirty="0"/>
              <a:t> </a:t>
            </a:r>
            <a:r>
              <a:rPr spc="-10" dirty="0"/>
              <a:t>Auxiliary</a:t>
            </a:r>
          </a:p>
        </p:txBody>
      </p:sp>
      <p:sp>
        <p:nvSpPr>
          <p:cNvPr id="9" name="TextBox 8">
            <a:extLst>
              <a:ext uri="{FF2B5EF4-FFF2-40B4-BE49-F238E27FC236}">
                <a16:creationId xmlns:a16="http://schemas.microsoft.com/office/drawing/2014/main" xmlns="" id="{366700A6-CEA3-0722-E547-9CC3BB41C094}"/>
              </a:ext>
            </a:extLst>
          </p:cNvPr>
          <p:cNvSpPr txBox="1"/>
          <p:nvPr/>
        </p:nvSpPr>
        <p:spPr>
          <a:xfrm>
            <a:off x="0" y="609600"/>
            <a:ext cx="10058400" cy="769441"/>
          </a:xfrm>
          <a:prstGeom prst="rect">
            <a:avLst/>
          </a:prstGeom>
          <a:noFill/>
        </p:spPr>
        <p:txBody>
          <a:bodyPr wrap="square">
            <a:spAutoFit/>
          </a:bodyPr>
          <a:lstStyle/>
          <a:p>
            <a:pPr algn="ctr">
              <a:lnSpc>
                <a:spcPct val="100000"/>
              </a:lnSpc>
              <a:spcBef>
                <a:spcPts val="95"/>
              </a:spcBef>
            </a:pPr>
            <a:r>
              <a:rPr lang="en-US" sz="4400" spc="-10" dirty="0">
                <a:cs typeface="Calibri"/>
              </a:rPr>
              <a:t>PRESIDENT</a:t>
            </a:r>
            <a:r>
              <a:rPr lang="en-US" sz="4400" spc="-145" dirty="0">
                <a:cs typeface="Calibri"/>
              </a:rPr>
              <a:t> </a:t>
            </a:r>
            <a:r>
              <a:rPr lang="en-US" sz="4400" dirty="0">
                <a:cs typeface="Calibri"/>
              </a:rPr>
              <a:t>&amp;</a:t>
            </a:r>
            <a:r>
              <a:rPr lang="en-US" sz="4400" spc="-140" dirty="0">
                <a:cs typeface="Calibri"/>
              </a:rPr>
              <a:t> </a:t>
            </a:r>
            <a:r>
              <a:rPr lang="en-US" sz="4400" spc="-40" dirty="0">
                <a:cs typeface="Calibri"/>
              </a:rPr>
              <a:t>TREASURER</a:t>
            </a:r>
            <a:r>
              <a:rPr lang="en-US" sz="4400" spc="-114" dirty="0">
                <a:cs typeface="Calibri"/>
              </a:rPr>
              <a:t> </a:t>
            </a:r>
            <a:r>
              <a:rPr lang="en-US" sz="4400" spc="-10" dirty="0">
                <a:cs typeface="Calibri"/>
              </a:rPr>
              <a:t>BONDS</a:t>
            </a:r>
          </a:p>
        </p:txBody>
      </p:sp>
      <p:pic>
        <p:nvPicPr>
          <p:cNvPr id="11" name="Picture 10">
            <a:extLst>
              <a:ext uri="{FF2B5EF4-FFF2-40B4-BE49-F238E27FC236}">
                <a16:creationId xmlns:a16="http://schemas.microsoft.com/office/drawing/2014/main" xmlns="" id="{DB9E68EC-C4CA-2C8E-F8FE-8697F470B0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466413"/>
            <a:ext cx="10058400" cy="4839574"/>
          </a:xfrm>
          <a:prstGeom prst="rect">
            <a:avLst/>
          </a:prstGeom>
        </p:spPr>
      </p:pic>
      <p:sp>
        <p:nvSpPr>
          <p:cNvPr id="16" name="Arrow: Right 15">
            <a:extLst>
              <a:ext uri="{FF2B5EF4-FFF2-40B4-BE49-F238E27FC236}">
                <a16:creationId xmlns:a16="http://schemas.microsoft.com/office/drawing/2014/main" xmlns="" id="{8844216E-FD95-ADB7-B6D9-3F7953553879}"/>
              </a:ext>
            </a:extLst>
          </p:cNvPr>
          <p:cNvSpPr/>
          <p:nvPr/>
        </p:nvSpPr>
        <p:spPr>
          <a:xfrm>
            <a:off x="2241295" y="4872410"/>
            <a:ext cx="990600" cy="6139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xmlns="" id="{C156E8C2-0989-D6D3-370A-9749FA0569DD}"/>
              </a:ext>
            </a:extLst>
          </p:cNvPr>
          <p:cNvSpPr/>
          <p:nvPr/>
        </p:nvSpPr>
        <p:spPr>
          <a:xfrm>
            <a:off x="3581400" y="6149197"/>
            <a:ext cx="685800" cy="70880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a:extLst>
              <a:ext uri="{FF2B5EF4-FFF2-40B4-BE49-F238E27FC236}">
                <a16:creationId xmlns:a16="http://schemas.microsoft.com/office/drawing/2014/main" xmlns="" id="{2737DFC9-C5E0-944B-206E-439D8077E769}"/>
              </a:ext>
            </a:extLst>
          </p:cNvPr>
          <p:cNvSpPr/>
          <p:nvPr/>
        </p:nvSpPr>
        <p:spPr>
          <a:xfrm>
            <a:off x="5046306" y="3505200"/>
            <a:ext cx="381000" cy="1143000"/>
          </a:xfrm>
          <a:prstGeom prst="rightBrace">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9" name="Arrow: Left 18">
            <a:extLst>
              <a:ext uri="{FF2B5EF4-FFF2-40B4-BE49-F238E27FC236}">
                <a16:creationId xmlns:a16="http://schemas.microsoft.com/office/drawing/2014/main" xmlns="" id="{6F78C159-7597-5A94-F66D-56894FD49837}"/>
              </a:ext>
            </a:extLst>
          </p:cNvPr>
          <p:cNvSpPr/>
          <p:nvPr/>
        </p:nvSpPr>
        <p:spPr>
          <a:xfrm>
            <a:off x="5671190" y="3721635"/>
            <a:ext cx="1340227" cy="6979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64E82D4B-290E-C410-AC00-907131576018}"/>
              </a:ext>
            </a:extLst>
          </p:cNvPr>
          <p:cNvSpPr txBox="1"/>
          <p:nvPr/>
        </p:nvSpPr>
        <p:spPr>
          <a:xfrm>
            <a:off x="1676400" y="1922124"/>
            <a:ext cx="4032112" cy="400110"/>
          </a:xfrm>
          <a:prstGeom prst="rect">
            <a:avLst/>
          </a:prstGeom>
          <a:solidFill>
            <a:schemeClr val="bg1">
              <a:lumMod val="85000"/>
            </a:schemeClr>
          </a:solidFill>
        </p:spPr>
        <p:txBody>
          <a:bodyPr wrap="square" rtlCol="0">
            <a:spAutoFit/>
          </a:bodyPr>
          <a:lstStyle/>
          <a:p>
            <a:r>
              <a:rPr lang="en-US" sz="2000" dirty="0">
                <a:latin typeface="Tw Cen MT Condensed" panose="020B0606020104020203" pitchFamily="34" charset="0"/>
              </a:rPr>
              <a:t>Auxiliary 1234 Department of Florida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object 7"/>
          <p:cNvSpPr txBox="1">
            <a:spLocks noGrp="1"/>
          </p:cNvSpPr>
          <p:nvPr>
            <p:ph type="dt" sz="half" idx="10"/>
          </p:nvPr>
        </p:nvSpPr>
        <p:spPr>
          <a:xfrm>
            <a:off x="6059829" y="7289504"/>
            <a:ext cx="2263140" cy="413809"/>
          </a:xfrm>
          <a:prstGeom prst="rect">
            <a:avLst/>
          </a:prstGeom>
        </p:spPr>
        <p:txBody>
          <a:bodyPr vert="horz" lIns="91440" tIns="45720" rIns="91440" bIns="45720" rtlCol="0" anchor="ctr">
            <a:normAutofit/>
          </a:bodyPr>
          <a:lstStyle/>
          <a:p>
            <a:pPr>
              <a:spcAft>
                <a:spcPts val="600"/>
              </a:spcAft>
            </a:pPr>
            <a:r>
              <a:rPr lang="en-US" sz="1000" kern="1200" spc="-25">
                <a:solidFill>
                  <a:schemeClr val="tx1"/>
                </a:solidFill>
                <a:latin typeface="+mn-lt"/>
                <a:ea typeface="+mn-ea"/>
                <a:cs typeface="+mn-cs"/>
              </a:rPr>
              <a:t>tm</a:t>
            </a:r>
            <a:endParaRPr lang="en-US" sz="1000" kern="1200" spc="-25" dirty="0">
              <a:solidFill>
                <a:schemeClr val="tx1"/>
              </a:solidFill>
              <a:latin typeface="+mn-lt"/>
              <a:ea typeface="+mn-ea"/>
              <a:cs typeface="+mn-cs"/>
            </a:endParaRPr>
          </a:p>
        </p:txBody>
      </p:sp>
      <p:sp>
        <p:nvSpPr>
          <p:cNvPr id="5" name="object 5"/>
          <p:cNvSpPr txBox="1">
            <a:spLocks noGrp="1"/>
          </p:cNvSpPr>
          <p:nvPr>
            <p:ph type="sldNum" sz="quarter" idx="12"/>
          </p:nvPr>
        </p:nvSpPr>
        <p:spPr>
          <a:xfrm>
            <a:off x="8674059" y="7289504"/>
            <a:ext cx="786548" cy="413809"/>
          </a:xfrm>
          <a:prstGeom prst="rect">
            <a:avLst/>
          </a:prstGeom>
        </p:spPr>
        <p:txBody>
          <a:bodyPr vert="horz" lIns="91440" tIns="45720" rIns="91440" bIns="45720" rtlCol="0" anchor="ctr">
            <a:normAutofit/>
          </a:bodyPr>
          <a:lstStyle/>
          <a:p>
            <a:pPr>
              <a:spcAft>
                <a:spcPts val="600"/>
              </a:spcAft>
            </a:pPr>
            <a:fld id="{81D60167-4931-47E6-BA6A-407CBD079E47}" type="slidenum">
              <a:rPr lang="en-US" sz="1000" kern="1200" spc="-25" smtClean="0">
                <a:solidFill>
                  <a:schemeClr val="tx1"/>
                </a:solidFill>
                <a:latin typeface="+mn-lt"/>
                <a:ea typeface="+mn-ea"/>
                <a:cs typeface="+mn-cs"/>
              </a:rPr>
              <a:pPr>
                <a:spcAft>
                  <a:spcPts val="600"/>
                </a:spcAft>
              </a:pPr>
              <a:t>12</a:t>
            </a:fld>
            <a:endParaRPr lang="en-US" sz="1000" kern="1200" spc="-25" dirty="0">
              <a:solidFill>
                <a:schemeClr val="tx1"/>
              </a:solidFill>
              <a:latin typeface="+mn-lt"/>
              <a:ea typeface="+mn-ea"/>
              <a:cs typeface="+mn-cs"/>
            </a:endParaRPr>
          </a:p>
        </p:txBody>
      </p:sp>
      <p:grpSp>
        <p:nvGrpSpPr>
          <p:cNvPr id="6" name="object 4">
            <a:extLst>
              <a:ext uri="{FF2B5EF4-FFF2-40B4-BE49-F238E27FC236}">
                <a16:creationId xmlns:a16="http://schemas.microsoft.com/office/drawing/2014/main" xmlns="" id="{0F90A11F-C12D-03E2-4F0F-3DEF09AB7988}"/>
              </a:ext>
            </a:extLst>
          </p:cNvPr>
          <p:cNvGrpSpPr/>
          <p:nvPr/>
        </p:nvGrpSpPr>
        <p:grpSpPr>
          <a:xfrm>
            <a:off x="3432042" y="450554"/>
            <a:ext cx="5638800" cy="6838950"/>
            <a:chOff x="2209800" y="457200"/>
            <a:chExt cx="5638800" cy="6838950"/>
          </a:xfrm>
        </p:grpSpPr>
        <p:pic>
          <p:nvPicPr>
            <p:cNvPr id="8" name="object 5">
              <a:extLst>
                <a:ext uri="{FF2B5EF4-FFF2-40B4-BE49-F238E27FC236}">
                  <a16:creationId xmlns:a16="http://schemas.microsoft.com/office/drawing/2014/main" xmlns="" id="{3639F5F2-98B2-0EBC-1271-581F7BA23861}"/>
                </a:ext>
              </a:extLst>
            </p:cNvPr>
            <p:cNvPicPr/>
            <p:nvPr/>
          </p:nvPicPr>
          <p:blipFill>
            <a:blip r:embed="rId3" cstate="print"/>
            <a:stretch>
              <a:fillRect/>
            </a:stretch>
          </p:blipFill>
          <p:spPr>
            <a:xfrm>
              <a:off x="2209800" y="457200"/>
              <a:ext cx="5638800" cy="683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bject 6">
              <a:extLst>
                <a:ext uri="{FF2B5EF4-FFF2-40B4-BE49-F238E27FC236}">
                  <a16:creationId xmlns:a16="http://schemas.microsoft.com/office/drawing/2014/main" xmlns="" id="{A1395C1E-C96F-1A69-9AE9-031D3C650DB0}"/>
                </a:ext>
              </a:extLst>
            </p:cNvPr>
            <p:cNvSpPr/>
            <p:nvPr/>
          </p:nvSpPr>
          <p:spPr>
            <a:xfrm>
              <a:off x="5562600" y="3073907"/>
              <a:ext cx="1143000" cy="254000"/>
            </a:xfrm>
            <a:custGeom>
              <a:avLst/>
              <a:gdLst/>
              <a:ahLst/>
              <a:cxnLst/>
              <a:rect l="l" t="t" r="r" b="b"/>
              <a:pathLst>
                <a:path w="1143000" h="254000">
                  <a:moveTo>
                    <a:pt x="1143000" y="253745"/>
                  </a:moveTo>
                  <a:lnTo>
                    <a:pt x="1143000" y="0"/>
                  </a:lnTo>
                  <a:lnTo>
                    <a:pt x="0" y="0"/>
                  </a:lnTo>
                  <a:lnTo>
                    <a:pt x="0" y="253746"/>
                  </a:lnTo>
                  <a:lnTo>
                    <a:pt x="1143000" y="253745"/>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37081684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95D199-8A58-2793-68EC-9AF1B982C45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6C98B8DF-7F89-87D1-54ED-98F37D391940}"/>
              </a:ext>
            </a:extLst>
          </p:cNvPr>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VFW</a:t>
            </a:r>
            <a:r>
              <a:rPr spc="-355" dirty="0"/>
              <a:t> </a:t>
            </a:r>
            <a:r>
              <a:rPr spc="-10" dirty="0"/>
              <a:t>Auxiliary</a:t>
            </a:r>
          </a:p>
        </p:txBody>
      </p:sp>
      <p:sp>
        <p:nvSpPr>
          <p:cNvPr id="9" name="TextBox 8">
            <a:extLst>
              <a:ext uri="{FF2B5EF4-FFF2-40B4-BE49-F238E27FC236}">
                <a16:creationId xmlns:a16="http://schemas.microsoft.com/office/drawing/2014/main" xmlns="" id="{F12C7581-A78C-90B0-71C7-2969E2736B2A}"/>
              </a:ext>
            </a:extLst>
          </p:cNvPr>
          <p:cNvSpPr txBox="1"/>
          <p:nvPr/>
        </p:nvSpPr>
        <p:spPr>
          <a:xfrm>
            <a:off x="-4665" y="787939"/>
            <a:ext cx="10058400" cy="769441"/>
          </a:xfrm>
          <a:prstGeom prst="rect">
            <a:avLst/>
          </a:prstGeom>
          <a:noFill/>
        </p:spPr>
        <p:txBody>
          <a:bodyPr wrap="square">
            <a:spAutoFit/>
          </a:bodyPr>
          <a:lstStyle/>
          <a:p>
            <a:pPr algn="ctr">
              <a:lnSpc>
                <a:spcPct val="100000"/>
              </a:lnSpc>
              <a:spcBef>
                <a:spcPts val="95"/>
              </a:spcBef>
            </a:pPr>
            <a:r>
              <a:rPr lang="en-US" sz="4400" spc="-40" dirty="0">
                <a:cs typeface="Calibri"/>
              </a:rPr>
              <a:t>TREASURER</a:t>
            </a:r>
            <a:r>
              <a:rPr lang="en-US" sz="4400" spc="-114" dirty="0">
                <a:cs typeface="Calibri"/>
              </a:rPr>
              <a:t> </a:t>
            </a:r>
            <a:r>
              <a:rPr lang="en-US" sz="4400" spc="-10" dirty="0">
                <a:cs typeface="Calibri"/>
              </a:rPr>
              <a:t>DUTIES – MAKE A GIFT</a:t>
            </a:r>
          </a:p>
        </p:txBody>
      </p:sp>
      <p:pic>
        <p:nvPicPr>
          <p:cNvPr id="3" name="Picture 2" descr="A screenshot of a computer&#10;&#10;AI-generated content may be incorrect.">
            <a:extLst>
              <a:ext uri="{FF2B5EF4-FFF2-40B4-BE49-F238E27FC236}">
                <a16:creationId xmlns:a16="http://schemas.microsoft.com/office/drawing/2014/main" xmlns="" id="{3FB7E747-F25D-1C4B-9E35-7AD4F90049CB}"/>
              </a:ext>
            </a:extLst>
          </p:cNvPr>
          <p:cNvPicPr>
            <a:picLocks noChangeAspect="1"/>
          </p:cNvPicPr>
          <p:nvPr/>
        </p:nvPicPr>
        <p:blipFill>
          <a:blip r:embed="rId3"/>
          <a:stretch>
            <a:fillRect/>
          </a:stretch>
        </p:blipFill>
        <p:spPr>
          <a:xfrm>
            <a:off x="339266" y="1981200"/>
            <a:ext cx="9370538" cy="4648200"/>
          </a:xfrm>
          <a:prstGeom prst="rect">
            <a:avLst/>
          </a:prstGeom>
          <a:ln>
            <a:noFill/>
          </a:ln>
          <a:effectLst>
            <a:outerShdw blurRad="190500" algn="tl" rotWithShape="0">
              <a:srgbClr val="000000">
                <a:alpha val="70000"/>
              </a:srgbClr>
            </a:outerShdw>
          </a:effectLst>
        </p:spPr>
      </p:pic>
      <p:sp>
        <p:nvSpPr>
          <p:cNvPr id="16" name="Rectangle 15">
            <a:extLst>
              <a:ext uri="{FF2B5EF4-FFF2-40B4-BE49-F238E27FC236}">
                <a16:creationId xmlns:a16="http://schemas.microsoft.com/office/drawing/2014/main" xmlns="" id="{D68DE5C0-AF7D-9600-870C-7CD4ACEB148C}"/>
              </a:ext>
            </a:extLst>
          </p:cNvPr>
          <p:cNvSpPr/>
          <p:nvPr/>
        </p:nvSpPr>
        <p:spPr>
          <a:xfrm>
            <a:off x="533400" y="4002649"/>
            <a:ext cx="5029200" cy="4550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AUXILIARY 1234 DEPARTMENT OF FLORIDA </a:t>
            </a:r>
          </a:p>
        </p:txBody>
      </p:sp>
      <p:sp>
        <p:nvSpPr>
          <p:cNvPr id="4" name="TextBox 3">
            <a:extLst>
              <a:ext uri="{FF2B5EF4-FFF2-40B4-BE49-F238E27FC236}">
                <a16:creationId xmlns:a16="http://schemas.microsoft.com/office/drawing/2014/main" xmlns="" id="{B880C241-9A85-E4A6-D43C-1C24DF4B1F5A}"/>
              </a:ext>
            </a:extLst>
          </p:cNvPr>
          <p:cNvSpPr txBox="1"/>
          <p:nvPr/>
        </p:nvSpPr>
        <p:spPr>
          <a:xfrm>
            <a:off x="7162800" y="2315424"/>
            <a:ext cx="860636" cy="19917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7030650D-9879-C4AD-B3B1-40E9D480F6D8}"/>
              </a:ext>
            </a:extLst>
          </p:cNvPr>
          <p:cNvSpPr txBox="1"/>
          <p:nvPr/>
        </p:nvSpPr>
        <p:spPr>
          <a:xfrm>
            <a:off x="600115" y="3572850"/>
            <a:ext cx="1797908" cy="342658"/>
          </a:xfrm>
          <a:prstGeom prst="rect">
            <a:avLst/>
          </a:prstGeom>
          <a:solidFill>
            <a:schemeClr val="bg1">
              <a:lumMod val="95000"/>
            </a:schemeClr>
          </a:solidFill>
        </p:spPr>
        <p:txBody>
          <a:bodyPr wrap="square" rtlCol="0">
            <a:spAutoFit/>
          </a:bodyPr>
          <a:lstStyle/>
          <a:p>
            <a:pPr algn="ctr">
              <a:lnSpc>
                <a:spcPct val="150000"/>
              </a:lnSpc>
            </a:pPr>
            <a:r>
              <a:rPr lang="en-US" sz="1200" b="1" dirty="0">
                <a:latin typeface="Aptos Narrow" panose="020B0004020202020204" pitchFamily="34" charset="0"/>
              </a:rPr>
              <a:t>AUXILIARY TREASURER</a:t>
            </a:r>
          </a:p>
        </p:txBody>
      </p:sp>
      <p:sp>
        <p:nvSpPr>
          <p:cNvPr id="6" name="TextBox 5">
            <a:extLst>
              <a:ext uri="{FF2B5EF4-FFF2-40B4-BE49-F238E27FC236}">
                <a16:creationId xmlns:a16="http://schemas.microsoft.com/office/drawing/2014/main" xmlns="" id="{3C66648C-B636-FAD1-88B5-E5F0907A6C62}"/>
              </a:ext>
            </a:extLst>
          </p:cNvPr>
          <p:cNvSpPr txBox="1"/>
          <p:nvPr/>
        </p:nvSpPr>
        <p:spPr>
          <a:xfrm>
            <a:off x="2398023" y="3572850"/>
            <a:ext cx="2469292" cy="369332"/>
          </a:xfrm>
          <a:prstGeom prst="rect">
            <a:avLst/>
          </a:prstGeom>
          <a:solidFill>
            <a:schemeClr val="bg2"/>
          </a:solidFill>
        </p:spPr>
        <p:txBody>
          <a:bodyPr wrap="square" rtlCol="0">
            <a:spAutoFit/>
          </a:bodyPr>
          <a:lstStyle/>
          <a:p>
            <a:r>
              <a:rPr lang="en-US" dirty="0"/>
              <a:t>  </a:t>
            </a:r>
          </a:p>
        </p:txBody>
      </p:sp>
      <p:sp>
        <p:nvSpPr>
          <p:cNvPr id="7" name="Oval 6">
            <a:extLst>
              <a:ext uri="{FF2B5EF4-FFF2-40B4-BE49-F238E27FC236}">
                <a16:creationId xmlns:a16="http://schemas.microsoft.com/office/drawing/2014/main" xmlns="" id="{F020AF05-0A82-ED04-748E-C9D3F98A3783}"/>
              </a:ext>
            </a:extLst>
          </p:cNvPr>
          <p:cNvSpPr/>
          <p:nvPr/>
        </p:nvSpPr>
        <p:spPr>
          <a:xfrm>
            <a:off x="1079969" y="2717932"/>
            <a:ext cx="838200" cy="739308"/>
          </a:xfrm>
          <a:prstGeom prst="ellipse">
            <a:avLst/>
          </a:prstGeom>
          <a:noFill/>
          <a:ln w="38100">
            <a:solidFill>
              <a:srgbClr val="FF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xmlns="" id="{83DAFF04-260F-E972-C27C-1CFC4DD70418}"/>
              </a:ext>
            </a:extLst>
          </p:cNvPr>
          <p:cNvSpPr/>
          <p:nvPr/>
        </p:nvSpPr>
        <p:spPr>
          <a:xfrm rot="1139734">
            <a:off x="674363" y="2513815"/>
            <a:ext cx="654908" cy="507506"/>
          </a:xfrm>
          <a:prstGeom prst="notched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DC59F333-C3DB-8ABF-D32B-60234EC436D1}"/>
              </a:ext>
            </a:extLst>
          </p:cNvPr>
          <p:cNvSpPr/>
          <p:nvPr/>
        </p:nvSpPr>
        <p:spPr>
          <a:xfrm>
            <a:off x="4410115" y="3954539"/>
            <a:ext cx="457200" cy="1102751"/>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xmlns="" id="{24DD66DC-A62D-EF54-47DF-130D0A9E3691}"/>
              </a:ext>
            </a:extLst>
          </p:cNvPr>
          <p:cNvSpPr/>
          <p:nvPr/>
        </p:nvSpPr>
        <p:spPr>
          <a:xfrm>
            <a:off x="2286000" y="2663400"/>
            <a:ext cx="582393" cy="619712"/>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3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A81992-2273-410A-2C16-E5D1A9909B9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3B87ABA8-43D3-3DC7-7006-1A5444095A01}"/>
              </a:ext>
            </a:extLst>
          </p:cNvPr>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VFW</a:t>
            </a:r>
            <a:r>
              <a:rPr spc="-355" dirty="0"/>
              <a:t> </a:t>
            </a:r>
            <a:r>
              <a:rPr spc="-10" dirty="0"/>
              <a:t>Auxiliary</a:t>
            </a:r>
          </a:p>
        </p:txBody>
      </p:sp>
      <p:sp>
        <p:nvSpPr>
          <p:cNvPr id="9" name="TextBox 8">
            <a:extLst>
              <a:ext uri="{FF2B5EF4-FFF2-40B4-BE49-F238E27FC236}">
                <a16:creationId xmlns:a16="http://schemas.microsoft.com/office/drawing/2014/main" xmlns="" id="{FEB72BA6-21CD-A3D9-7216-CB3B34312DA3}"/>
              </a:ext>
            </a:extLst>
          </p:cNvPr>
          <p:cNvSpPr txBox="1"/>
          <p:nvPr/>
        </p:nvSpPr>
        <p:spPr>
          <a:xfrm>
            <a:off x="-4665" y="787939"/>
            <a:ext cx="10058400" cy="769441"/>
          </a:xfrm>
          <a:prstGeom prst="rect">
            <a:avLst/>
          </a:prstGeom>
          <a:noFill/>
        </p:spPr>
        <p:txBody>
          <a:bodyPr wrap="square">
            <a:spAutoFit/>
          </a:bodyPr>
          <a:lstStyle/>
          <a:p>
            <a:pPr algn="ctr">
              <a:lnSpc>
                <a:spcPct val="100000"/>
              </a:lnSpc>
              <a:spcBef>
                <a:spcPts val="95"/>
              </a:spcBef>
            </a:pPr>
            <a:r>
              <a:rPr lang="en-US" sz="4400" spc="-40" dirty="0">
                <a:cs typeface="Calibri"/>
              </a:rPr>
              <a:t>TREASURER</a:t>
            </a:r>
            <a:r>
              <a:rPr lang="en-US" sz="4400" spc="-114" dirty="0">
                <a:cs typeface="Calibri"/>
              </a:rPr>
              <a:t> </a:t>
            </a:r>
            <a:r>
              <a:rPr lang="en-US" sz="4400" spc="-10" dirty="0">
                <a:cs typeface="Calibri"/>
              </a:rPr>
              <a:t>DUTIES – MAKE A GIFT</a:t>
            </a:r>
          </a:p>
        </p:txBody>
      </p:sp>
      <p:sp>
        <p:nvSpPr>
          <p:cNvPr id="4" name="TextBox 3">
            <a:extLst>
              <a:ext uri="{FF2B5EF4-FFF2-40B4-BE49-F238E27FC236}">
                <a16:creationId xmlns:a16="http://schemas.microsoft.com/office/drawing/2014/main" xmlns="" id="{04813446-7420-754C-7FC2-6676C9C59AF1}"/>
              </a:ext>
            </a:extLst>
          </p:cNvPr>
          <p:cNvSpPr txBox="1"/>
          <p:nvPr/>
        </p:nvSpPr>
        <p:spPr>
          <a:xfrm>
            <a:off x="7162800" y="2315424"/>
            <a:ext cx="860636" cy="199176"/>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xmlns="" id="{2D931E7E-0AD8-7B0F-7F5E-7DB920B5EC30}"/>
              </a:ext>
            </a:extLst>
          </p:cNvPr>
          <p:cNvPicPr>
            <a:picLocks noChangeAspect="1"/>
          </p:cNvPicPr>
          <p:nvPr/>
        </p:nvPicPr>
        <p:blipFill>
          <a:blip r:embed="rId3"/>
          <a:stretch>
            <a:fillRect/>
          </a:stretch>
        </p:blipFill>
        <p:spPr>
          <a:xfrm>
            <a:off x="-4665" y="2133600"/>
            <a:ext cx="10063065" cy="4343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80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6">
            <a:extLst>
              <a:ext uri="{FF2B5EF4-FFF2-40B4-BE49-F238E27FC236}">
                <a16:creationId xmlns:a16="http://schemas.microsoft.com/office/drawing/2014/main" xmlns="" id="{EAC5F060-7B8A-BD82-2716-4C81B8D69B40}"/>
              </a:ext>
            </a:extLst>
          </p:cNvPr>
          <p:cNvGraphicFramePr>
            <a:graphicFrameLocks noGrp="1"/>
          </p:cNvGraphicFramePr>
          <p:nvPr>
            <p:ph idx="1"/>
          </p:nvPr>
        </p:nvGraphicFramePr>
        <p:xfrm>
          <a:off x="457200" y="2356812"/>
          <a:ext cx="9144000" cy="4093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28E6CF85-B2F5-0E54-69F2-022B468B636B}"/>
              </a:ext>
            </a:extLst>
          </p:cNvPr>
          <p:cNvSpPr txBox="1"/>
          <p:nvPr/>
        </p:nvSpPr>
        <p:spPr>
          <a:xfrm>
            <a:off x="310995" y="304800"/>
            <a:ext cx="9765990" cy="1446550"/>
          </a:xfrm>
          <a:prstGeom prst="rect">
            <a:avLst/>
          </a:prstGeom>
          <a:noFill/>
        </p:spPr>
        <p:txBody>
          <a:bodyPr wrap="square">
            <a:spAutoFit/>
          </a:bodyPr>
          <a:lstStyle/>
          <a:p>
            <a:pPr marL="1337310" marR="942975" indent="0" algn="ctr">
              <a:lnSpc>
                <a:spcPct val="100000"/>
              </a:lnSpc>
              <a:spcBef>
                <a:spcPts val="95"/>
              </a:spcBef>
              <a:buNone/>
            </a:pPr>
            <a:r>
              <a:rPr lang="en-US" sz="4400" dirty="0">
                <a:latin typeface="+mj-lt"/>
              </a:rPr>
              <a:t>NEW</a:t>
            </a:r>
            <a:r>
              <a:rPr lang="en-US" sz="4400" spc="-114" dirty="0">
                <a:latin typeface="+mj-lt"/>
              </a:rPr>
              <a:t> </a:t>
            </a:r>
            <a:r>
              <a:rPr lang="en-US" sz="4400" dirty="0">
                <a:latin typeface="+mj-lt"/>
              </a:rPr>
              <a:t>AUXILIARY </a:t>
            </a:r>
            <a:r>
              <a:rPr lang="en-US" sz="4400" spc="-25" dirty="0">
                <a:latin typeface="+mj-lt"/>
              </a:rPr>
              <a:t>TREASURER </a:t>
            </a:r>
            <a:r>
              <a:rPr lang="en-US" sz="4400" dirty="0">
                <a:latin typeface="+mj-lt"/>
              </a:rPr>
              <a:t>(Notifying</a:t>
            </a:r>
            <a:r>
              <a:rPr lang="en-US" sz="4400" spc="-110" dirty="0">
                <a:latin typeface="+mj-lt"/>
              </a:rPr>
              <a:t> </a:t>
            </a:r>
            <a:r>
              <a:rPr lang="en-US" sz="4400" dirty="0">
                <a:latin typeface="+mj-lt"/>
              </a:rPr>
              <a:t>the</a:t>
            </a:r>
            <a:r>
              <a:rPr lang="en-US" sz="4400" spc="-105" dirty="0">
                <a:latin typeface="+mj-lt"/>
              </a:rPr>
              <a:t> </a:t>
            </a:r>
            <a:r>
              <a:rPr lang="en-US" sz="4400" spc="-20" dirty="0">
                <a:latin typeface="+mj-lt"/>
              </a:rPr>
              <a:t>IRS)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264817"/>
            <a:ext cx="9648432" cy="886466"/>
            <a:chOff x="-2" y="1998368"/>
            <a:chExt cx="11695083" cy="782176"/>
          </a:xfrm>
        </p:grpSpPr>
        <p:sp>
          <p:nvSpPr>
            <p:cNvPr id="85" name="Rectangle 84">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7008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bject 6"/>
          <p:cNvSpPr txBox="1"/>
          <p:nvPr/>
        </p:nvSpPr>
        <p:spPr>
          <a:xfrm>
            <a:off x="633258" y="2707780"/>
            <a:ext cx="8511971" cy="3312020"/>
          </a:xfrm>
          <a:prstGeom prst="rect">
            <a:avLst/>
          </a:prstGeom>
        </p:spPr>
        <p:txBody>
          <a:bodyPr vert="horz" lIns="91440" tIns="45720" rIns="91440" bIns="45720" rtlCol="0" anchor="ctr">
            <a:normAutofit/>
          </a:bodyPr>
          <a:lstStyle/>
          <a:p>
            <a:pPr marL="12700" indent="-228600" defTabSz="914400">
              <a:lnSpc>
                <a:spcPct val="90000"/>
              </a:lnSpc>
              <a:spcBef>
                <a:spcPts val="1445"/>
              </a:spcBef>
              <a:buFont typeface="Arial" panose="020B0604020202020204" pitchFamily="34" charset="0"/>
              <a:buChar char="•"/>
              <a:tabLst>
                <a:tab pos="469900" algn="l"/>
              </a:tabLst>
            </a:pPr>
            <a:r>
              <a:rPr lang="en-US" sz="2300" dirty="0"/>
              <a:t>501</a:t>
            </a:r>
            <a:r>
              <a:rPr lang="en-US" sz="2300" spc="-45" dirty="0"/>
              <a:t> </a:t>
            </a:r>
            <a:r>
              <a:rPr lang="en-US" sz="2300" dirty="0"/>
              <a:t>(c)19</a:t>
            </a:r>
            <a:r>
              <a:rPr lang="en-US" sz="2300" spc="-45" dirty="0"/>
              <a:t> </a:t>
            </a:r>
            <a:r>
              <a:rPr lang="en-US" sz="2300" spc="-10" dirty="0"/>
              <a:t>organizations</a:t>
            </a:r>
          </a:p>
          <a:p>
            <a:pPr marL="12700" indent="-228600" defTabSz="914400">
              <a:lnSpc>
                <a:spcPct val="90000"/>
              </a:lnSpc>
              <a:spcBef>
                <a:spcPts val="1445"/>
              </a:spcBef>
              <a:buFont typeface="Arial" panose="020B0604020202020204" pitchFamily="34" charset="0"/>
              <a:buChar char="•"/>
              <a:tabLst>
                <a:tab pos="469900" algn="l"/>
              </a:tabLst>
            </a:pPr>
            <a:r>
              <a:rPr lang="en-US" sz="2300" dirty="0"/>
              <a:t>Internal</a:t>
            </a:r>
            <a:r>
              <a:rPr lang="en-US" sz="2300" spc="-40" dirty="0"/>
              <a:t> </a:t>
            </a:r>
            <a:r>
              <a:rPr lang="en-US" sz="2300" dirty="0"/>
              <a:t>Revenue</a:t>
            </a:r>
            <a:r>
              <a:rPr lang="en-US" sz="2300" spc="-45" dirty="0"/>
              <a:t> </a:t>
            </a:r>
            <a:r>
              <a:rPr lang="en-US" sz="2300" dirty="0"/>
              <a:t>Manual,</a:t>
            </a:r>
            <a:r>
              <a:rPr lang="en-US" sz="2300" spc="-50" dirty="0"/>
              <a:t> </a:t>
            </a:r>
            <a:r>
              <a:rPr lang="en-US" sz="2300" dirty="0"/>
              <a:t>Part</a:t>
            </a:r>
            <a:r>
              <a:rPr lang="en-US" sz="2300" spc="-35" dirty="0"/>
              <a:t> </a:t>
            </a:r>
            <a:r>
              <a:rPr lang="en-US" sz="2300" dirty="0"/>
              <a:t>7,</a:t>
            </a:r>
            <a:r>
              <a:rPr lang="en-US" sz="2300" spc="-35" dirty="0"/>
              <a:t> </a:t>
            </a:r>
            <a:r>
              <a:rPr lang="en-US" sz="2300" dirty="0"/>
              <a:t>Chapter</a:t>
            </a:r>
            <a:r>
              <a:rPr lang="en-US" sz="2300" spc="-50" dirty="0"/>
              <a:t> </a:t>
            </a:r>
            <a:r>
              <a:rPr lang="en-US" sz="2300" dirty="0"/>
              <a:t>25,</a:t>
            </a:r>
            <a:r>
              <a:rPr lang="en-US" sz="2300" spc="-35" dirty="0"/>
              <a:t> </a:t>
            </a:r>
            <a:r>
              <a:rPr lang="en-US" sz="2300" dirty="0"/>
              <a:t>Section</a:t>
            </a:r>
            <a:r>
              <a:rPr lang="en-US" sz="2300" spc="-50" dirty="0"/>
              <a:t> </a:t>
            </a:r>
            <a:r>
              <a:rPr lang="en-US" sz="2300" dirty="0"/>
              <a:t>19</a:t>
            </a:r>
            <a:r>
              <a:rPr lang="en-US" sz="2300" spc="-35" dirty="0"/>
              <a:t> </a:t>
            </a:r>
            <a:r>
              <a:rPr lang="en-US" sz="2300" dirty="0"/>
              <a:t>of</a:t>
            </a:r>
            <a:r>
              <a:rPr lang="en-US" sz="2300" spc="-35" dirty="0"/>
              <a:t> </a:t>
            </a:r>
            <a:r>
              <a:rPr lang="en-US" sz="2300" spc="-25" dirty="0"/>
              <a:t>IRS </a:t>
            </a:r>
            <a:r>
              <a:rPr lang="en-US" sz="2300" dirty="0"/>
              <a:t>Rulings</a:t>
            </a:r>
            <a:r>
              <a:rPr lang="en-US" sz="2300" spc="-35" dirty="0"/>
              <a:t> </a:t>
            </a:r>
            <a:r>
              <a:rPr lang="en-US" sz="2300" dirty="0"/>
              <a:t>and</a:t>
            </a:r>
            <a:r>
              <a:rPr lang="en-US" sz="2300" spc="-5" dirty="0"/>
              <a:t> </a:t>
            </a:r>
            <a:r>
              <a:rPr lang="en-US" sz="2300" spc="-10" dirty="0"/>
              <a:t>Agreements:</a:t>
            </a:r>
          </a:p>
          <a:p>
            <a:pPr marL="812166" marR="116839" indent="-228600" defTabSz="914400">
              <a:lnSpc>
                <a:spcPct val="90000"/>
              </a:lnSpc>
              <a:spcBef>
                <a:spcPts val="1200"/>
              </a:spcBef>
              <a:buFont typeface="Arial" panose="020B0604020202020204" pitchFamily="34" charset="0"/>
              <a:buChar char="•"/>
              <a:tabLst>
                <a:tab pos="927100" algn="l"/>
              </a:tabLst>
            </a:pPr>
            <a:r>
              <a:rPr lang="en-US" sz="2300" dirty="0"/>
              <a:t>Internal</a:t>
            </a:r>
            <a:r>
              <a:rPr lang="en-US" sz="2300" spc="-60" dirty="0"/>
              <a:t> </a:t>
            </a:r>
            <a:r>
              <a:rPr lang="en-US" sz="2300" dirty="0"/>
              <a:t>Revenue</a:t>
            </a:r>
            <a:r>
              <a:rPr lang="en-US" sz="2300" spc="-15" dirty="0"/>
              <a:t> </a:t>
            </a:r>
            <a:r>
              <a:rPr lang="en-US" sz="2300" dirty="0"/>
              <a:t>Code</a:t>
            </a:r>
            <a:r>
              <a:rPr lang="en-US" sz="2300" spc="-40" dirty="0"/>
              <a:t> </a:t>
            </a:r>
            <a:r>
              <a:rPr lang="en-US" sz="2300" dirty="0"/>
              <a:t>170(c)3</a:t>
            </a:r>
            <a:r>
              <a:rPr lang="en-US" sz="2300" spc="-55" dirty="0"/>
              <a:t> </a:t>
            </a:r>
            <a:r>
              <a:rPr lang="en-US" sz="2300" dirty="0"/>
              <a:t>provides</a:t>
            </a:r>
            <a:r>
              <a:rPr lang="en-US" sz="2300" spc="-45" dirty="0"/>
              <a:t> </a:t>
            </a:r>
            <a:r>
              <a:rPr lang="en-US" sz="2300" dirty="0"/>
              <a:t>income</a:t>
            </a:r>
            <a:r>
              <a:rPr lang="en-US" sz="2300" spc="-40" dirty="0"/>
              <a:t> </a:t>
            </a:r>
            <a:r>
              <a:rPr lang="en-US" sz="2300" dirty="0"/>
              <a:t>tax</a:t>
            </a:r>
            <a:r>
              <a:rPr lang="en-US" sz="2300" spc="-30" dirty="0"/>
              <a:t> </a:t>
            </a:r>
            <a:r>
              <a:rPr lang="en-US" sz="2300" dirty="0"/>
              <a:t>deduction</a:t>
            </a:r>
            <a:r>
              <a:rPr lang="en-US" sz="2300" spc="-45" dirty="0"/>
              <a:t> </a:t>
            </a:r>
            <a:r>
              <a:rPr lang="en-US" sz="2300" spc="-25" dirty="0"/>
              <a:t>for </a:t>
            </a:r>
            <a:r>
              <a:rPr lang="en-US" sz="2300" dirty="0"/>
              <a:t>contributions</a:t>
            </a:r>
            <a:r>
              <a:rPr lang="en-US" sz="2300" spc="-50" dirty="0"/>
              <a:t> </a:t>
            </a:r>
            <a:r>
              <a:rPr lang="en-US" sz="2300" dirty="0"/>
              <a:t>to</a:t>
            </a:r>
            <a:r>
              <a:rPr lang="en-US" sz="2300" spc="-25" dirty="0"/>
              <a:t> </a:t>
            </a:r>
            <a:r>
              <a:rPr lang="en-US" sz="2300" dirty="0"/>
              <a:t>a</a:t>
            </a:r>
            <a:r>
              <a:rPr lang="en-US" sz="2300" spc="-25" dirty="0"/>
              <a:t> </a:t>
            </a:r>
            <a:r>
              <a:rPr lang="en-US" sz="2300" dirty="0"/>
              <a:t>post</a:t>
            </a:r>
            <a:r>
              <a:rPr lang="en-US" sz="2300" spc="-35" dirty="0"/>
              <a:t> </a:t>
            </a:r>
            <a:r>
              <a:rPr lang="en-US" sz="2300" dirty="0"/>
              <a:t>of</a:t>
            </a:r>
            <a:r>
              <a:rPr lang="en-US" sz="2300" spc="-45" dirty="0"/>
              <a:t> </a:t>
            </a:r>
            <a:r>
              <a:rPr lang="en-US" sz="2300" dirty="0"/>
              <a:t>“War</a:t>
            </a:r>
            <a:r>
              <a:rPr lang="en-US" sz="2300" spc="-20" dirty="0"/>
              <a:t> V</a:t>
            </a:r>
            <a:r>
              <a:rPr lang="en-US" sz="2300" dirty="0"/>
              <a:t>eterans”</a:t>
            </a:r>
            <a:r>
              <a:rPr lang="en-US" sz="2300" spc="-25" dirty="0"/>
              <a:t> </a:t>
            </a:r>
            <a:r>
              <a:rPr lang="en-US" sz="2300" dirty="0"/>
              <a:t>if</a:t>
            </a:r>
            <a:r>
              <a:rPr lang="en-US" sz="2300" spc="-35" dirty="0"/>
              <a:t> </a:t>
            </a:r>
            <a:r>
              <a:rPr lang="en-US" sz="2300" dirty="0"/>
              <a:t>at</a:t>
            </a:r>
            <a:r>
              <a:rPr lang="en-US" sz="2300" spc="-30" dirty="0"/>
              <a:t> </a:t>
            </a:r>
            <a:r>
              <a:rPr lang="en-US" sz="2300" dirty="0"/>
              <a:t>least</a:t>
            </a:r>
            <a:r>
              <a:rPr lang="en-US" sz="2300" spc="-25" dirty="0"/>
              <a:t> </a:t>
            </a:r>
            <a:r>
              <a:rPr lang="en-US" sz="2300" dirty="0"/>
              <a:t>90%</a:t>
            </a:r>
            <a:r>
              <a:rPr lang="en-US" sz="2300" spc="-35" dirty="0"/>
              <a:t> </a:t>
            </a:r>
            <a:r>
              <a:rPr lang="en-US" sz="2300" dirty="0"/>
              <a:t>of</a:t>
            </a:r>
            <a:r>
              <a:rPr lang="en-US" sz="2300" spc="-40" dirty="0"/>
              <a:t> </a:t>
            </a:r>
            <a:r>
              <a:rPr lang="en-US" sz="2300" spc="-10" dirty="0"/>
              <a:t>members </a:t>
            </a:r>
            <a:r>
              <a:rPr lang="en-US" sz="2300" dirty="0"/>
              <a:t>are</a:t>
            </a:r>
            <a:r>
              <a:rPr lang="en-US" sz="2300" spc="-40" dirty="0"/>
              <a:t> </a:t>
            </a:r>
            <a:r>
              <a:rPr lang="en-US" sz="2300" dirty="0"/>
              <a:t>war</a:t>
            </a:r>
            <a:r>
              <a:rPr lang="en-US" sz="2300" spc="-30" dirty="0"/>
              <a:t> </a:t>
            </a:r>
            <a:r>
              <a:rPr lang="en-US" sz="2300" spc="-10" dirty="0"/>
              <a:t>veterans</a:t>
            </a:r>
          </a:p>
          <a:p>
            <a:pPr marL="812166" marR="116839" indent="-228600" defTabSz="914400">
              <a:lnSpc>
                <a:spcPct val="90000"/>
              </a:lnSpc>
              <a:spcBef>
                <a:spcPts val="1200"/>
              </a:spcBef>
              <a:buFont typeface="Arial" panose="020B0604020202020204" pitchFamily="34" charset="0"/>
              <a:buChar char="•"/>
              <a:tabLst>
                <a:tab pos="927100" algn="l"/>
              </a:tabLst>
            </a:pPr>
            <a:r>
              <a:rPr lang="en-US" sz="2300" dirty="0"/>
              <a:t>The</a:t>
            </a:r>
            <a:r>
              <a:rPr lang="en-US" sz="2300" spc="-25" dirty="0"/>
              <a:t> </a:t>
            </a:r>
            <a:r>
              <a:rPr lang="en-US" sz="2300" dirty="0"/>
              <a:t>majority</a:t>
            </a:r>
            <a:r>
              <a:rPr lang="en-US" sz="2300" spc="-30" dirty="0"/>
              <a:t>  </a:t>
            </a:r>
            <a:r>
              <a:rPr lang="en-US" sz="2300" dirty="0"/>
              <a:t>of</a:t>
            </a:r>
            <a:r>
              <a:rPr lang="en-US" sz="2300" spc="-35" dirty="0"/>
              <a:t> </a:t>
            </a:r>
            <a:r>
              <a:rPr lang="en-US" sz="2300" dirty="0"/>
              <a:t>members</a:t>
            </a:r>
            <a:r>
              <a:rPr lang="en-US" sz="2300" spc="-40" dirty="0"/>
              <a:t> </a:t>
            </a:r>
            <a:r>
              <a:rPr lang="en-US" sz="2300" dirty="0"/>
              <a:t>to</a:t>
            </a:r>
            <a:r>
              <a:rPr lang="en-US" sz="2300" spc="-30" dirty="0"/>
              <a:t> </a:t>
            </a:r>
            <a:r>
              <a:rPr lang="en-US" sz="2300" dirty="0"/>
              <a:t>the</a:t>
            </a:r>
            <a:r>
              <a:rPr lang="en-US" sz="2300" spc="-15" dirty="0"/>
              <a:t> </a:t>
            </a:r>
            <a:r>
              <a:rPr lang="en-US" sz="2300" dirty="0"/>
              <a:t>VFW</a:t>
            </a:r>
            <a:r>
              <a:rPr lang="en-US" sz="2300" spc="-30" dirty="0"/>
              <a:t> </a:t>
            </a:r>
            <a:r>
              <a:rPr lang="en-US" sz="2300" dirty="0"/>
              <a:t>Auxiliary</a:t>
            </a:r>
            <a:r>
              <a:rPr lang="en-US" sz="2300" spc="-20" dirty="0"/>
              <a:t> </a:t>
            </a:r>
            <a:r>
              <a:rPr lang="en-US" sz="2300" dirty="0"/>
              <a:t>are</a:t>
            </a:r>
            <a:r>
              <a:rPr lang="en-US" sz="2300" spc="-15" dirty="0"/>
              <a:t> </a:t>
            </a:r>
            <a:r>
              <a:rPr lang="en-US" sz="2300" dirty="0"/>
              <a:t>NOT</a:t>
            </a:r>
            <a:r>
              <a:rPr lang="en-US" sz="2300" spc="-20" dirty="0"/>
              <a:t> W</a:t>
            </a:r>
            <a:r>
              <a:rPr lang="en-US" sz="2300" dirty="0"/>
              <a:t>ar</a:t>
            </a:r>
            <a:r>
              <a:rPr lang="en-US" sz="2300" spc="-10" dirty="0"/>
              <a:t> Veterans</a:t>
            </a:r>
            <a:endParaRPr lang="en-US" sz="2300" dirty="0"/>
          </a:p>
        </p:txBody>
      </p:sp>
      <p:sp>
        <p:nvSpPr>
          <p:cNvPr id="5" name="TextBox 4">
            <a:extLst>
              <a:ext uri="{FF2B5EF4-FFF2-40B4-BE49-F238E27FC236}">
                <a16:creationId xmlns:a16="http://schemas.microsoft.com/office/drawing/2014/main" xmlns="" id="{4B1B216B-341B-5EA8-77B4-AC82FEEAFA2A}"/>
              </a:ext>
            </a:extLst>
          </p:cNvPr>
          <p:cNvSpPr txBox="1"/>
          <p:nvPr/>
        </p:nvSpPr>
        <p:spPr>
          <a:xfrm>
            <a:off x="0" y="381000"/>
            <a:ext cx="9145230" cy="1591333"/>
          </a:xfrm>
          <a:prstGeom prst="rect">
            <a:avLst/>
          </a:prstGeom>
          <a:noFill/>
        </p:spPr>
        <p:txBody>
          <a:bodyPr wrap="square">
            <a:spAutoFit/>
          </a:bodyPr>
          <a:lstStyle/>
          <a:p>
            <a:pPr marL="1033145" marR="1134745" defTabSz="914400">
              <a:lnSpc>
                <a:spcPct val="90000"/>
              </a:lnSpc>
              <a:spcBef>
                <a:spcPct val="0"/>
              </a:spcBef>
              <a:spcAft>
                <a:spcPts val="600"/>
              </a:spcAft>
            </a:pPr>
            <a:r>
              <a:rPr lang="en-US" sz="3600" dirty="0">
                <a:solidFill>
                  <a:srgbClr val="000000"/>
                </a:solidFill>
                <a:effectLst/>
                <a:latin typeface="Aptos Display" panose="020B0004020202020204" pitchFamily="34" charset="0"/>
              </a:rPr>
              <a:t>TAX DEDUCTIONS FOR CONTRIBUTIONS MADE TO AN AUXILIARY</a:t>
            </a:r>
            <a:endParaRPr lang="en-US" sz="3600" kern="1200" spc="-150" dirty="0">
              <a:solidFill>
                <a:schemeClr val="tx1"/>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FB165FA-DE61-984B-5F54-69E3D53C2985}"/>
              </a:ext>
            </a:extLst>
          </p:cNvPr>
          <p:cNvSpPr/>
          <p:nvPr/>
        </p:nvSpPr>
        <p:spPr>
          <a:xfrm>
            <a:off x="667126" y="438521"/>
            <a:ext cx="7620277" cy="88592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990‐N e-Postcard</a:t>
            </a:r>
          </a:p>
        </p:txBody>
      </p:sp>
      <p:grpSp>
        <p:nvGrpSpPr>
          <p:cNvPr id="51" name="Group 50">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264817"/>
            <a:ext cx="9648432" cy="886466"/>
            <a:chOff x="-2" y="1998368"/>
            <a:chExt cx="11695083" cy="782176"/>
          </a:xfrm>
        </p:grpSpPr>
        <p:sp>
          <p:nvSpPr>
            <p:cNvPr id="52" name="Rectangle 51">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7008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298288" y="2675822"/>
            <a:ext cx="8794695" cy="4342890"/>
          </a:xfrm>
          <a:prstGeom prst="rect">
            <a:avLst/>
          </a:prstGeom>
        </p:spPr>
        <p:txBody>
          <a:bodyPr vert="horz" lIns="91440" tIns="45720" rIns="91440" bIns="45720" rtlCol="0" anchor="ctr">
            <a:normAutofit fontScale="92500" lnSpcReduction="20000"/>
          </a:bodyPr>
          <a:lstStyle/>
          <a:p>
            <a:pPr marL="1778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Due</a:t>
            </a:r>
            <a:r>
              <a:rPr lang="en-US" sz="2400" spc="450" dirty="0"/>
              <a:t> </a:t>
            </a:r>
            <a:r>
              <a:rPr lang="en-US" sz="2400" dirty="0"/>
              <a:t>within</a:t>
            </a:r>
            <a:r>
              <a:rPr lang="en-US" sz="2400" spc="-30" dirty="0"/>
              <a:t> </a:t>
            </a:r>
            <a:r>
              <a:rPr lang="en-US" sz="2400" dirty="0"/>
              <a:t>4</a:t>
            </a:r>
            <a:r>
              <a:rPr lang="en-US" sz="2400" spc="-10" dirty="0"/>
              <a:t> </a:t>
            </a:r>
            <a:r>
              <a:rPr lang="en-US" sz="2400" dirty="0"/>
              <a:t>½</a:t>
            </a:r>
            <a:r>
              <a:rPr lang="en-US" sz="2400" spc="-10" dirty="0"/>
              <a:t> </a:t>
            </a:r>
            <a:r>
              <a:rPr lang="en-US" sz="2400" dirty="0"/>
              <a:t>months</a:t>
            </a:r>
            <a:r>
              <a:rPr lang="en-US" sz="2400" spc="-25" dirty="0"/>
              <a:t> </a:t>
            </a:r>
            <a:r>
              <a:rPr lang="en-US" sz="2400" dirty="0"/>
              <a:t>after</a:t>
            </a:r>
            <a:r>
              <a:rPr lang="en-US" sz="2400" spc="-10" dirty="0"/>
              <a:t> </a:t>
            </a:r>
            <a:r>
              <a:rPr lang="en-US" sz="2400" dirty="0"/>
              <a:t>the</a:t>
            </a:r>
            <a:r>
              <a:rPr lang="en-US" sz="2400" spc="-10" dirty="0"/>
              <a:t> </a:t>
            </a:r>
            <a:r>
              <a:rPr lang="en-US" sz="2400" dirty="0"/>
              <a:t>end</a:t>
            </a:r>
            <a:r>
              <a:rPr lang="en-US" sz="2400" spc="-20" dirty="0"/>
              <a:t> </a:t>
            </a:r>
            <a:r>
              <a:rPr lang="en-US" sz="2400" dirty="0"/>
              <a:t>of</a:t>
            </a:r>
            <a:r>
              <a:rPr lang="en-US" sz="2400" spc="-15" dirty="0"/>
              <a:t> </a:t>
            </a:r>
            <a:r>
              <a:rPr lang="en-US" sz="2400" dirty="0"/>
              <a:t>the</a:t>
            </a:r>
            <a:r>
              <a:rPr lang="en-US" sz="2400" spc="-10" dirty="0"/>
              <a:t> </a:t>
            </a:r>
            <a:r>
              <a:rPr lang="en-US" sz="2400" spc="-20" dirty="0"/>
              <a:t>organization’s</a:t>
            </a:r>
            <a:r>
              <a:rPr lang="en-US" sz="2400" spc="-30" dirty="0"/>
              <a:t> </a:t>
            </a:r>
            <a:r>
              <a:rPr lang="en-US" sz="2400" dirty="0"/>
              <a:t>fiscal</a:t>
            </a:r>
            <a:r>
              <a:rPr lang="en-US" sz="2400" spc="-20" dirty="0"/>
              <a:t> year</a:t>
            </a:r>
          </a:p>
          <a:p>
            <a:pPr marL="5207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Section</a:t>
            </a:r>
            <a:r>
              <a:rPr lang="en-US" sz="2400" spc="-40" dirty="0"/>
              <a:t> </a:t>
            </a:r>
            <a:r>
              <a:rPr lang="en-US" sz="2400" dirty="0"/>
              <a:t>920</a:t>
            </a:r>
            <a:r>
              <a:rPr lang="en-US" sz="2400" spc="-50" dirty="0"/>
              <a:t> </a:t>
            </a:r>
            <a:r>
              <a:rPr lang="en-US" sz="2400" dirty="0"/>
              <a:t>of</a:t>
            </a:r>
            <a:r>
              <a:rPr lang="en-US" sz="2400" spc="-55" dirty="0"/>
              <a:t> B</a:t>
            </a:r>
            <a:r>
              <a:rPr lang="en-US" sz="2400" dirty="0"/>
              <a:t>ylaws</a:t>
            </a:r>
            <a:r>
              <a:rPr lang="en-US" sz="2400" spc="-50" dirty="0"/>
              <a:t> </a:t>
            </a:r>
            <a:r>
              <a:rPr lang="en-US" sz="2400" dirty="0"/>
              <a:t>the</a:t>
            </a:r>
            <a:r>
              <a:rPr lang="en-US" sz="2400" spc="-50" dirty="0"/>
              <a:t> </a:t>
            </a:r>
            <a:r>
              <a:rPr lang="en-US" sz="2400" dirty="0"/>
              <a:t>fiscal</a:t>
            </a:r>
            <a:r>
              <a:rPr lang="en-US" sz="2400" spc="-30" dirty="0"/>
              <a:t> </a:t>
            </a:r>
            <a:r>
              <a:rPr lang="en-US" sz="2400" spc="-25" dirty="0"/>
              <a:t>year</a:t>
            </a:r>
            <a:r>
              <a:rPr lang="en-US" sz="2400" spc="-55" dirty="0"/>
              <a:t> </a:t>
            </a:r>
            <a:r>
              <a:rPr lang="en-US" sz="2400" dirty="0"/>
              <a:t>end</a:t>
            </a:r>
            <a:r>
              <a:rPr lang="en-US" sz="2400" spc="-55" dirty="0"/>
              <a:t> </a:t>
            </a:r>
            <a:r>
              <a:rPr lang="en-US" sz="2400" dirty="0"/>
              <a:t>is</a:t>
            </a:r>
            <a:r>
              <a:rPr lang="en-US" sz="2400" spc="-35" dirty="0"/>
              <a:t> J</a:t>
            </a:r>
            <a:r>
              <a:rPr lang="en-US" sz="2400" dirty="0"/>
              <a:t>une</a:t>
            </a:r>
            <a:r>
              <a:rPr lang="en-US" sz="2400" spc="-55" dirty="0"/>
              <a:t> </a:t>
            </a:r>
            <a:r>
              <a:rPr lang="en-US" sz="2400" spc="-20" dirty="0"/>
              <a:t>30</a:t>
            </a:r>
            <a:r>
              <a:rPr lang="en-US" sz="2400" spc="-30" baseline="30000" dirty="0"/>
              <a:t>th</a:t>
            </a:r>
            <a:endParaRPr lang="en-US" sz="2400" spc="-30" dirty="0"/>
          </a:p>
          <a:p>
            <a:pPr marL="5207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990‐N</a:t>
            </a:r>
            <a:r>
              <a:rPr lang="en-US" sz="2400" spc="-35" dirty="0"/>
              <a:t> </a:t>
            </a:r>
            <a:r>
              <a:rPr lang="en-US" sz="2400" spc="-20" dirty="0"/>
              <a:t>e-Postcard</a:t>
            </a:r>
            <a:r>
              <a:rPr lang="en-US" sz="2400" spc="-10" dirty="0"/>
              <a:t> </a:t>
            </a:r>
            <a:r>
              <a:rPr lang="en-US" sz="2400" dirty="0"/>
              <a:t>is</a:t>
            </a:r>
            <a:r>
              <a:rPr lang="en-US" sz="2400" spc="-20" dirty="0"/>
              <a:t> </a:t>
            </a:r>
            <a:r>
              <a:rPr lang="en-US" sz="2400" dirty="0"/>
              <a:t>due</a:t>
            </a:r>
            <a:r>
              <a:rPr lang="en-US" sz="2400" spc="-30" dirty="0"/>
              <a:t> </a:t>
            </a:r>
            <a:r>
              <a:rPr lang="en-US" sz="2400" dirty="0"/>
              <a:t>by</a:t>
            </a:r>
            <a:r>
              <a:rPr lang="en-US" sz="2400" spc="-45" dirty="0"/>
              <a:t> </a:t>
            </a:r>
            <a:r>
              <a:rPr lang="en-US" sz="2400" b="1" spc="-10" dirty="0"/>
              <a:t>November</a:t>
            </a:r>
            <a:r>
              <a:rPr lang="en-US" sz="2400" b="1" spc="-30" dirty="0"/>
              <a:t> </a:t>
            </a:r>
            <a:r>
              <a:rPr lang="en-US" sz="2400" b="1" dirty="0"/>
              <a:t>15th</a:t>
            </a:r>
            <a:r>
              <a:rPr lang="en-US" sz="2400" b="1" spc="165" dirty="0"/>
              <a:t> </a:t>
            </a:r>
            <a:r>
              <a:rPr lang="en-US" sz="2400" dirty="0"/>
              <a:t>each</a:t>
            </a:r>
            <a:r>
              <a:rPr lang="en-US" sz="2400" spc="-30" dirty="0"/>
              <a:t> </a:t>
            </a:r>
            <a:r>
              <a:rPr lang="en-US" sz="2400" spc="-20" dirty="0"/>
              <a:t>year</a:t>
            </a:r>
            <a:endParaRPr lang="en-US" sz="2400" dirty="0"/>
          </a:p>
          <a:p>
            <a:pPr marL="1778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Information</a:t>
            </a:r>
            <a:r>
              <a:rPr lang="en-US" sz="2400" spc="-65" dirty="0"/>
              <a:t> </a:t>
            </a:r>
            <a:r>
              <a:rPr lang="en-US" sz="2400" dirty="0"/>
              <a:t>needed</a:t>
            </a:r>
            <a:r>
              <a:rPr lang="en-US" sz="2400" spc="-55" dirty="0"/>
              <a:t> </a:t>
            </a:r>
            <a:r>
              <a:rPr lang="en-US" sz="2400" dirty="0"/>
              <a:t>to</a:t>
            </a:r>
            <a:r>
              <a:rPr lang="en-US" sz="2400" spc="-40" dirty="0"/>
              <a:t> </a:t>
            </a:r>
            <a:r>
              <a:rPr lang="en-US" sz="2400" dirty="0"/>
              <a:t>complete</a:t>
            </a:r>
            <a:r>
              <a:rPr lang="en-US" sz="2400" spc="-35" dirty="0"/>
              <a:t> </a:t>
            </a:r>
            <a:r>
              <a:rPr lang="en-US" sz="2400" dirty="0"/>
              <a:t>the</a:t>
            </a:r>
            <a:r>
              <a:rPr lang="en-US" sz="2400" spc="-40" dirty="0"/>
              <a:t> </a:t>
            </a:r>
            <a:r>
              <a:rPr lang="en-US" sz="2400" dirty="0"/>
              <a:t>990‐N</a:t>
            </a:r>
            <a:r>
              <a:rPr lang="en-US" sz="2400" spc="-40" dirty="0"/>
              <a:t> </a:t>
            </a:r>
            <a:r>
              <a:rPr lang="en-US" sz="2400" spc="-10" dirty="0"/>
              <a:t>e-Postcard:</a:t>
            </a:r>
            <a:endParaRPr lang="en-US" sz="2400" dirty="0"/>
          </a:p>
          <a:p>
            <a:pPr marL="406400" indent="-228600" defTabSz="914400">
              <a:lnSpc>
                <a:spcPct val="90000"/>
              </a:lnSpc>
              <a:spcAft>
                <a:spcPts val="600"/>
              </a:spcAft>
              <a:buClr>
                <a:schemeClr val="tx1"/>
              </a:buClr>
              <a:buFont typeface="Arial" panose="020B0604020202020204" pitchFamily="34" charset="0"/>
              <a:buChar char="•"/>
              <a:tabLst>
                <a:tab pos="520065" algn="l"/>
              </a:tabLst>
            </a:pPr>
            <a:r>
              <a:rPr lang="en-US" sz="2400" spc="-30" dirty="0"/>
              <a:t>Your</a:t>
            </a:r>
            <a:r>
              <a:rPr lang="en-US" sz="2400" spc="-60" dirty="0"/>
              <a:t> </a:t>
            </a:r>
            <a:r>
              <a:rPr lang="en-US" sz="2400" spc="-20" dirty="0"/>
              <a:t>organization's</a:t>
            </a:r>
            <a:r>
              <a:rPr lang="en-US" sz="2400" spc="-50" dirty="0"/>
              <a:t> </a:t>
            </a:r>
            <a:r>
              <a:rPr lang="en-US" sz="2400" dirty="0"/>
              <a:t>employer</a:t>
            </a:r>
            <a:r>
              <a:rPr lang="en-US" sz="2400" spc="-60" dirty="0"/>
              <a:t> </a:t>
            </a:r>
            <a:r>
              <a:rPr lang="en-US" sz="2400" spc="-10" dirty="0"/>
              <a:t>identification</a:t>
            </a:r>
            <a:r>
              <a:rPr lang="en-US" sz="2400" spc="-35" dirty="0"/>
              <a:t> </a:t>
            </a:r>
            <a:r>
              <a:rPr lang="en-US" sz="2400" dirty="0"/>
              <a:t>number</a:t>
            </a:r>
            <a:r>
              <a:rPr lang="en-US" sz="2400" spc="-45" dirty="0"/>
              <a:t> </a:t>
            </a:r>
            <a:r>
              <a:rPr lang="en-US" sz="2400" spc="-10" dirty="0"/>
              <a:t>(EIN)</a:t>
            </a:r>
            <a:endParaRPr lang="en-US" sz="2400" dirty="0"/>
          </a:p>
          <a:p>
            <a:pPr marL="406400" indent="-228600" defTabSz="914400">
              <a:lnSpc>
                <a:spcPct val="90000"/>
              </a:lnSpc>
              <a:spcAft>
                <a:spcPts val="600"/>
              </a:spcAft>
              <a:buClr>
                <a:schemeClr val="tx1"/>
              </a:buClr>
              <a:buFont typeface="Arial" panose="020B0604020202020204" pitchFamily="34" charset="0"/>
              <a:buChar char="•"/>
              <a:tabLst>
                <a:tab pos="520065" algn="l"/>
              </a:tabLst>
            </a:pPr>
            <a:r>
              <a:rPr lang="en-US" sz="2400" spc="-30" dirty="0"/>
              <a:t>Your</a:t>
            </a:r>
            <a:r>
              <a:rPr lang="en-US" sz="2400" spc="-50" dirty="0"/>
              <a:t> </a:t>
            </a:r>
            <a:r>
              <a:rPr lang="en-US" sz="2400" spc="-20" dirty="0"/>
              <a:t>organization's</a:t>
            </a:r>
            <a:r>
              <a:rPr lang="en-US" sz="2400" spc="-40" dirty="0"/>
              <a:t> </a:t>
            </a:r>
            <a:r>
              <a:rPr lang="en-US" sz="2400" dirty="0"/>
              <a:t>legal</a:t>
            </a:r>
            <a:r>
              <a:rPr lang="en-US" sz="2400" spc="-35" dirty="0"/>
              <a:t> </a:t>
            </a:r>
            <a:r>
              <a:rPr lang="en-US" sz="2400" spc="-20" dirty="0"/>
              <a:t>name</a:t>
            </a:r>
          </a:p>
          <a:p>
            <a:pPr marL="4064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Any</a:t>
            </a:r>
            <a:r>
              <a:rPr lang="en-US" sz="2400" spc="-65" dirty="0"/>
              <a:t> </a:t>
            </a:r>
            <a:r>
              <a:rPr lang="en-US" sz="2400" dirty="0"/>
              <a:t>other</a:t>
            </a:r>
            <a:r>
              <a:rPr lang="en-US" sz="2400" spc="-65" dirty="0"/>
              <a:t> </a:t>
            </a:r>
            <a:r>
              <a:rPr lang="en-US" sz="2400" dirty="0"/>
              <a:t>names</a:t>
            </a:r>
            <a:r>
              <a:rPr lang="en-US" sz="2400" spc="-50" dirty="0"/>
              <a:t> </a:t>
            </a:r>
            <a:r>
              <a:rPr lang="en-US" sz="2400" dirty="0"/>
              <a:t>your</a:t>
            </a:r>
            <a:r>
              <a:rPr lang="en-US" sz="2400" spc="-65" dirty="0"/>
              <a:t> </a:t>
            </a:r>
            <a:r>
              <a:rPr lang="en-US" sz="2400" spc="-10" dirty="0"/>
              <a:t>organization</a:t>
            </a:r>
            <a:r>
              <a:rPr lang="en-US" sz="2400" spc="-60" dirty="0"/>
              <a:t> </a:t>
            </a:r>
            <a:r>
              <a:rPr lang="en-US" sz="2400" dirty="0"/>
              <a:t>uses</a:t>
            </a:r>
            <a:r>
              <a:rPr lang="en-US" sz="2400" spc="-50" dirty="0"/>
              <a:t> </a:t>
            </a:r>
            <a:r>
              <a:rPr lang="en-US" sz="2400" dirty="0"/>
              <a:t>to</a:t>
            </a:r>
            <a:r>
              <a:rPr lang="en-US" sz="2400" spc="-65" dirty="0"/>
              <a:t> </a:t>
            </a:r>
            <a:r>
              <a:rPr lang="en-US" sz="2400" dirty="0"/>
              <a:t>do</a:t>
            </a:r>
            <a:r>
              <a:rPr lang="en-US" sz="2400" spc="-70" dirty="0"/>
              <a:t> </a:t>
            </a:r>
            <a:r>
              <a:rPr lang="en-US" sz="2400" dirty="0"/>
              <a:t>business</a:t>
            </a:r>
            <a:r>
              <a:rPr lang="en-US" sz="2400" spc="-40" dirty="0"/>
              <a:t> </a:t>
            </a:r>
            <a:r>
              <a:rPr lang="en-US" sz="2400" dirty="0"/>
              <a:t>(DBA</a:t>
            </a:r>
            <a:r>
              <a:rPr lang="en-US" sz="2400" spc="-65" dirty="0"/>
              <a:t> </a:t>
            </a:r>
            <a:r>
              <a:rPr lang="en-US" sz="2400" spc="-10" dirty="0"/>
              <a:t>name)</a:t>
            </a:r>
          </a:p>
          <a:p>
            <a:pPr marL="406400" indent="-228600" defTabSz="914400">
              <a:lnSpc>
                <a:spcPct val="90000"/>
              </a:lnSpc>
              <a:spcAft>
                <a:spcPts val="600"/>
              </a:spcAft>
              <a:buClr>
                <a:schemeClr val="tx1"/>
              </a:buClr>
              <a:buFont typeface="Arial" panose="020B0604020202020204" pitchFamily="34" charset="0"/>
              <a:buChar char="•"/>
              <a:tabLst>
                <a:tab pos="520065" algn="l"/>
              </a:tabLst>
            </a:pPr>
            <a:r>
              <a:rPr lang="en-US" sz="2400" dirty="0"/>
              <a:t>Able</a:t>
            </a:r>
            <a:r>
              <a:rPr lang="en-US" sz="2400" spc="-35" dirty="0"/>
              <a:t> </a:t>
            </a:r>
            <a:r>
              <a:rPr lang="en-US" sz="2400" dirty="0"/>
              <a:t>to</a:t>
            </a:r>
            <a:r>
              <a:rPr lang="en-US" sz="2400" spc="-50" dirty="0"/>
              <a:t> </a:t>
            </a:r>
            <a:r>
              <a:rPr lang="en-US" sz="2400" dirty="0"/>
              <a:t>answer</a:t>
            </a:r>
            <a:r>
              <a:rPr lang="en-US" sz="2400" spc="-30" dirty="0"/>
              <a:t> </a:t>
            </a:r>
            <a:r>
              <a:rPr lang="en-US" sz="2400" dirty="0"/>
              <a:t>the</a:t>
            </a:r>
            <a:r>
              <a:rPr lang="en-US" sz="2400" spc="-45" dirty="0"/>
              <a:t> </a:t>
            </a:r>
            <a:r>
              <a:rPr lang="en-US" sz="2400" spc="-10" dirty="0"/>
              <a:t>following</a:t>
            </a:r>
            <a:r>
              <a:rPr lang="en-US" sz="2400" spc="-45" dirty="0"/>
              <a:t> </a:t>
            </a:r>
            <a:r>
              <a:rPr lang="en-US" sz="2400" spc="-10" dirty="0"/>
              <a:t>questions:</a:t>
            </a:r>
          </a:p>
          <a:p>
            <a:pPr marL="863600" lvl="1" indent="-228600" defTabSz="914400">
              <a:lnSpc>
                <a:spcPct val="90000"/>
              </a:lnSpc>
              <a:buClr>
                <a:schemeClr val="tx1"/>
              </a:buClr>
              <a:buFont typeface="Arial" panose="020B0604020202020204" pitchFamily="34" charset="0"/>
              <a:buChar char="•"/>
              <a:tabLst>
                <a:tab pos="520065" algn="l"/>
              </a:tabLst>
            </a:pPr>
            <a:r>
              <a:rPr lang="en-US" sz="2400" dirty="0"/>
              <a:t>Are</a:t>
            </a:r>
            <a:r>
              <a:rPr lang="en-US" sz="2400" spc="-50" dirty="0"/>
              <a:t> </a:t>
            </a:r>
            <a:r>
              <a:rPr lang="en-US" sz="2400" dirty="0"/>
              <a:t>the</a:t>
            </a:r>
            <a:r>
              <a:rPr lang="en-US" sz="2400" spc="-45" dirty="0"/>
              <a:t> </a:t>
            </a:r>
            <a:r>
              <a:rPr lang="en-US" sz="2400" dirty="0"/>
              <a:t>gross</a:t>
            </a:r>
            <a:r>
              <a:rPr lang="en-US" sz="2400" spc="-50" dirty="0"/>
              <a:t> </a:t>
            </a:r>
            <a:r>
              <a:rPr lang="en-US" sz="2400" dirty="0"/>
              <a:t>receipts</a:t>
            </a:r>
            <a:r>
              <a:rPr lang="en-US" sz="2400" spc="-45" dirty="0"/>
              <a:t> </a:t>
            </a:r>
            <a:r>
              <a:rPr lang="en-US" sz="2400" dirty="0"/>
              <a:t>normally</a:t>
            </a:r>
            <a:r>
              <a:rPr lang="en-US" sz="2400" spc="-50" dirty="0"/>
              <a:t> </a:t>
            </a:r>
            <a:r>
              <a:rPr lang="en-US" sz="2400" dirty="0"/>
              <a:t>$50,000</a:t>
            </a:r>
            <a:r>
              <a:rPr lang="en-US" sz="2400" spc="-30" dirty="0"/>
              <a:t> </a:t>
            </a:r>
            <a:r>
              <a:rPr lang="en-US" sz="2400" dirty="0"/>
              <a:t>or</a:t>
            </a:r>
            <a:r>
              <a:rPr lang="en-US" sz="2400" spc="-50" dirty="0"/>
              <a:t> </a:t>
            </a:r>
            <a:r>
              <a:rPr lang="en-US" sz="2400" spc="-10" dirty="0"/>
              <a:t>less?</a:t>
            </a:r>
          </a:p>
          <a:p>
            <a:pPr marL="863600" lvl="1" indent="-228600" defTabSz="914400">
              <a:lnSpc>
                <a:spcPct val="90000"/>
              </a:lnSpc>
              <a:buClr>
                <a:schemeClr val="tx1"/>
              </a:buClr>
              <a:buFont typeface="Arial" panose="020B0604020202020204" pitchFamily="34" charset="0"/>
              <a:buChar char="•"/>
              <a:tabLst>
                <a:tab pos="520065" algn="l"/>
              </a:tabLst>
            </a:pPr>
            <a:r>
              <a:rPr lang="en-US" sz="2400" dirty="0"/>
              <a:t>The</a:t>
            </a:r>
            <a:r>
              <a:rPr lang="en-US" sz="2400" spc="-45" dirty="0"/>
              <a:t> </a:t>
            </a:r>
            <a:r>
              <a:rPr lang="en-US" sz="2400" spc="-10" dirty="0"/>
              <a:t>organization's</a:t>
            </a:r>
            <a:r>
              <a:rPr lang="en-US" sz="2400" spc="-40" dirty="0"/>
              <a:t> </a:t>
            </a:r>
            <a:r>
              <a:rPr lang="en-US" sz="2400" dirty="0"/>
              <a:t>mailing</a:t>
            </a:r>
            <a:r>
              <a:rPr lang="en-US" sz="2400" spc="-40" dirty="0"/>
              <a:t> </a:t>
            </a:r>
            <a:r>
              <a:rPr lang="en-US" sz="2400" spc="-10" dirty="0"/>
              <a:t>address,</a:t>
            </a:r>
            <a:r>
              <a:rPr lang="en-US" sz="2400" spc="-55" dirty="0"/>
              <a:t> </a:t>
            </a:r>
            <a:r>
              <a:rPr lang="en-US" sz="2400" spc="-20" dirty="0"/>
              <a:t>city,</a:t>
            </a:r>
            <a:r>
              <a:rPr lang="en-US" sz="2400" spc="-30" dirty="0"/>
              <a:t> </a:t>
            </a:r>
            <a:r>
              <a:rPr lang="en-US" sz="2400" spc="-10" dirty="0"/>
              <a:t>state</a:t>
            </a:r>
            <a:r>
              <a:rPr lang="en-US" sz="2400" spc="-30" dirty="0"/>
              <a:t> </a:t>
            </a:r>
            <a:r>
              <a:rPr lang="en-US" sz="2400" dirty="0"/>
              <a:t>and</a:t>
            </a:r>
            <a:r>
              <a:rPr lang="en-US" sz="2400" spc="-55" dirty="0"/>
              <a:t> </a:t>
            </a:r>
            <a:r>
              <a:rPr lang="en-US" sz="2400" dirty="0"/>
              <a:t>zip</a:t>
            </a:r>
            <a:r>
              <a:rPr lang="en-US" sz="2400" spc="-45" dirty="0"/>
              <a:t> </a:t>
            </a:r>
            <a:r>
              <a:rPr lang="en-US" sz="2400" spc="-20" dirty="0"/>
              <a:t>code</a:t>
            </a:r>
          </a:p>
          <a:p>
            <a:pPr marL="863600" lvl="1" indent="-228600" defTabSz="914400">
              <a:lnSpc>
                <a:spcPct val="90000"/>
              </a:lnSpc>
              <a:buClr>
                <a:schemeClr val="tx1"/>
              </a:buClr>
              <a:buFont typeface="Arial" panose="020B0604020202020204" pitchFamily="34" charset="0"/>
              <a:buChar char="•"/>
              <a:tabLst>
                <a:tab pos="520065" algn="l"/>
              </a:tabLst>
            </a:pPr>
            <a:r>
              <a:rPr lang="en-US" sz="2400" dirty="0"/>
              <a:t>The</a:t>
            </a:r>
            <a:r>
              <a:rPr lang="en-US" sz="2400" spc="-40" dirty="0"/>
              <a:t> </a:t>
            </a:r>
            <a:r>
              <a:rPr lang="en-US" sz="2400" spc="-10" dirty="0"/>
              <a:t>organization's</a:t>
            </a:r>
            <a:r>
              <a:rPr lang="en-US" sz="2400" spc="-35" dirty="0"/>
              <a:t> </a:t>
            </a:r>
            <a:r>
              <a:rPr lang="en-US" sz="2400" dirty="0"/>
              <a:t>website</a:t>
            </a:r>
            <a:r>
              <a:rPr lang="en-US" sz="2400" spc="-35" dirty="0"/>
              <a:t> </a:t>
            </a:r>
            <a:r>
              <a:rPr lang="en-US" sz="2400" spc="-10" dirty="0"/>
              <a:t>address</a:t>
            </a:r>
            <a:r>
              <a:rPr lang="en-US" sz="2400" spc="-55" dirty="0"/>
              <a:t> </a:t>
            </a:r>
            <a:r>
              <a:rPr lang="en-US" sz="2400" dirty="0"/>
              <a:t>(if</a:t>
            </a:r>
            <a:r>
              <a:rPr lang="en-US" sz="2400" spc="-25" dirty="0"/>
              <a:t> </a:t>
            </a:r>
            <a:r>
              <a:rPr lang="en-US" sz="2400" dirty="0"/>
              <a:t>it</a:t>
            </a:r>
            <a:r>
              <a:rPr lang="en-US" sz="2400" spc="-35" dirty="0"/>
              <a:t> </a:t>
            </a:r>
            <a:r>
              <a:rPr lang="en-US" sz="2400" dirty="0"/>
              <a:t>has</a:t>
            </a:r>
            <a:r>
              <a:rPr lang="en-US" sz="2400" spc="-50" dirty="0"/>
              <a:t> </a:t>
            </a:r>
            <a:r>
              <a:rPr lang="en-US" sz="2400" spc="-20" dirty="0"/>
              <a:t>one)</a:t>
            </a:r>
          </a:p>
          <a:p>
            <a:pPr marL="863600" lvl="1" indent="-228600" defTabSz="914400">
              <a:lnSpc>
                <a:spcPct val="90000"/>
              </a:lnSpc>
              <a:buClr>
                <a:schemeClr val="tx1"/>
              </a:buClr>
              <a:buFont typeface="Arial" panose="020B0604020202020204" pitchFamily="34" charset="0"/>
              <a:buChar char="•"/>
              <a:tabLst>
                <a:tab pos="520065" algn="l"/>
              </a:tabLst>
            </a:pPr>
            <a:r>
              <a:rPr lang="en-US" sz="2400" dirty="0"/>
              <a:t>The</a:t>
            </a:r>
            <a:r>
              <a:rPr lang="en-US" sz="2400" spc="-30" dirty="0"/>
              <a:t> </a:t>
            </a:r>
            <a:r>
              <a:rPr lang="en-US" sz="2400" dirty="0"/>
              <a:t>name</a:t>
            </a:r>
            <a:r>
              <a:rPr lang="en-US" sz="2400" spc="-25" dirty="0"/>
              <a:t> </a:t>
            </a:r>
            <a:r>
              <a:rPr lang="en-US" sz="2400" dirty="0"/>
              <a:t>and</a:t>
            </a:r>
            <a:r>
              <a:rPr lang="en-US" sz="2400" spc="-40" dirty="0"/>
              <a:t> </a:t>
            </a:r>
            <a:r>
              <a:rPr lang="en-US" sz="2400" dirty="0"/>
              <a:t>address</a:t>
            </a:r>
            <a:r>
              <a:rPr lang="en-US" sz="2400" spc="-25" dirty="0"/>
              <a:t> </a:t>
            </a:r>
            <a:r>
              <a:rPr lang="en-US" sz="2400" dirty="0"/>
              <a:t>of</a:t>
            </a:r>
            <a:r>
              <a:rPr lang="en-US" sz="2400" spc="-25" dirty="0"/>
              <a:t> </a:t>
            </a:r>
            <a:r>
              <a:rPr lang="en-US" sz="2400" dirty="0"/>
              <a:t>one</a:t>
            </a:r>
            <a:r>
              <a:rPr lang="en-US" sz="2400" spc="-25" dirty="0"/>
              <a:t> </a:t>
            </a:r>
            <a:r>
              <a:rPr lang="en-US" sz="2400" dirty="0"/>
              <a:t>of</a:t>
            </a:r>
            <a:r>
              <a:rPr lang="en-US" sz="2400" spc="-15" dirty="0"/>
              <a:t> </a:t>
            </a:r>
            <a:r>
              <a:rPr lang="en-US" sz="2400" dirty="0"/>
              <a:t>your</a:t>
            </a:r>
            <a:r>
              <a:rPr lang="en-US" sz="2400" spc="-25" dirty="0"/>
              <a:t> organization’s </a:t>
            </a:r>
            <a:r>
              <a:rPr lang="en-US" sz="2400" spc="-10" dirty="0"/>
              <a:t>principal</a:t>
            </a:r>
            <a:r>
              <a:rPr lang="en-US" sz="2400" spc="-30" dirty="0"/>
              <a:t> </a:t>
            </a:r>
            <a:r>
              <a:rPr lang="en-US" sz="2400" spc="-10" dirty="0"/>
              <a:t>officer</a:t>
            </a:r>
          </a:p>
          <a:p>
            <a:pPr marL="863600" lvl="1" indent="-228600" defTabSz="914400">
              <a:lnSpc>
                <a:spcPct val="90000"/>
              </a:lnSpc>
              <a:buClr>
                <a:schemeClr val="tx1"/>
              </a:buClr>
              <a:buFont typeface="Arial" panose="020B0604020202020204" pitchFamily="34" charset="0"/>
              <a:buChar char="•"/>
              <a:tabLst>
                <a:tab pos="520065" algn="l"/>
              </a:tabLst>
            </a:pPr>
            <a:r>
              <a:rPr lang="en-US" sz="2400" dirty="0"/>
              <a:t>990‐N</a:t>
            </a:r>
            <a:r>
              <a:rPr lang="en-US" sz="2400" spc="-15" dirty="0"/>
              <a:t> </a:t>
            </a:r>
            <a:r>
              <a:rPr lang="en-US" sz="2400" spc="-20" dirty="0"/>
              <a:t>e-Postcard</a:t>
            </a:r>
            <a:r>
              <a:rPr lang="en-US" sz="2400" spc="-35" dirty="0"/>
              <a:t> </a:t>
            </a:r>
            <a:r>
              <a:rPr lang="en-US" sz="2400" dirty="0"/>
              <a:t>user</a:t>
            </a:r>
            <a:r>
              <a:rPr lang="en-US" sz="2400" spc="-45" dirty="0"/>
              <a:t> </a:t>
            </a:r>
            <a:r>
              <a:rPr lang="en-US" sz="2400" dirty="0"/>
              <a:t>guide</a:t>
            </a:r>
          </a:p>
          <a:p>
            <a:pPr marL="635000" lvl="1" indent="-228600" defTabSz="914400">
              <a:lnSpc>
                <a:spcPct val="90000"/>
              </a:lnSpc>
              <a:buClr>
                <a:schemeClr val="tx1"/>
              </a:buClr>
              <a:buFont typeface="Arial" panose="020B0604020202020204" pitchFamily="34" charset="0"/>
              <a:buChar char="•"/>
              <a:tabLst>
                <a:tab pos="520065" algn="l"/>
              </a:tabLst>
            </a:pPr>
            <a:r>
              <a:rPr lang="en-US" sz="2400" dirty="0"/>
              <a:t>   at </a:t>
            </a:r>
            <a:r>
              <a:rPr lang="en-US" sz="2400" u="sng" spc="-10" dirty="0">
                <a:hlinkClick r:id="rId3">
                  <a:extLst>
                    <a:ext uri="{A12FA001-AC4F-418D-AE19-62706E023703}">
                      <ahyp:hlinkClr xmlns:ahyp="http://schemas.microsoft.com/office/drawing/2018/hyperlinkcolor" xmlns="" val="tx"/>
                    </a:ext>
                  </a:extLst>
                </a:hlinkClick>
              </a:rPr>
              <a:t>ww</a:t>
            </a:r>
            <a:r>
              <a:rPr lang="en-US" sz="2400" u="sng" spc="-10" dirty="0"/>
              <a:t>w.Irs.</a:t>
            </a:r>
            <a:r>
              <a:rPr lang="en-US" sz="2400" u="sng" spc="-10" dirty="0">
                <a:hlinkClick r:id="rId3">
                  <a:extLst>
                    <a:ext uri="{A12FA001-AC4F-418D-AE19-62706E023703}">
                      <ahyp:hlinkClr xmlns:ahyp="http://schemas.microsoft.com/office/drawing/2018/hyperlinkcolor" xmlns="" val="tx"/>
                    </a:ext>
                  </a:extLst>
                </a:hlinkClick>
              </a:rPr>
              <a:t>Gov/pub/</a:t>
            </a:r>
            <a:r>
              <a:rPr lang="en-US" sz="2400" u="sng" spc="-10" dirty="0" err="1">
                <a:hlinkClick r:id="rId3">
                  <a:extLst>
                    <a:ext uri="{A12FA001-AC4F-418D-AE19-62706E023703}">
                      <ahyp:hlinkClr xmlns:ahyp="http://schemas.microsoft.com/office/drawing/2018/hyperlinkcolor" xmlns="" val="tx"/>
                    </a:ext>
                  </a:extLst>
                </a:hlinkClick>
              </a:rPr>
              <a:t>irs</a:t>
            </a:r>
            <a:r>
              <a:rPr lang="en-US" sz="2400" u="sng" spc="-10" dirty="0">
                <a:hlinkClick r:id="rId3">
                  <a:extLst>
                    <a:ext uri="{A12FA001-AC4F-418D-AE19-62706E023703}">
                      <ahyp:hlinkClr xmlns:ahyp="http://schemas.microsoft.com/office/drawing/2018/hyperlinkcolor" xmlns="" val="tx"/>
                    </a:ext>
                  </a:extLst>
                </a:hlinkClick>
              </a:rPr>
              <a:t>‐pdf/p</a:t>
            </a:r>
            <a:r>
              <a:rPr lang="en-US" sz="2400" u="sng" spc="-10" dirty="0"/>
              <a:t>5248.Pdf</a:t>
            </a:r>
            <a:endParaRPr lang="en-US" sz="2400"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1378809"/>
            <a:ext cx="603502" cy="763255"/>
            <a:chOff x="3940602" y="308034"/>
            <a:chExt cx="2116791" cy="3428999"/>
          </a:xfrm>
          <a:solidFill>
            <a:schemeClr val="accent4"/>
          </a:solidFill>
        </p:grpSpPr>
        <p:sp>
          <p:nvSpPr>
            <p:cNvPr id="14" name="Rectangle 13">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065" y="695814"/>
            <a:ext cx="8998676" cy="214666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485213" y="917884"/>
            <a:ext cx="8881672" cy="1325251"/>
          </a:xfrm>
          <a:prstGeom prst="rect">
            <a:avLst/>
          </a:prstGeom>
        </p:spPr>
        <p:txBody>
          <a:bodyPr vert="horz" lIns="91440" tIns="45720" rIns="91440" bIns="45720" rtlCol="0" anchor="ctr">
            <a:normAutofit/>
          </a:bodyPr>
          <a:lstStyle/>
          <a:p>
            <a:pPr marL="12700" defTabSz="914400">
              <a:lnSpc>
                <a:spcPct val="90000"/>
              </a:lnSpc>
              <a:spcBef>
                <a:spcPct val="0"/>
              </a:spcBef>
              <a:spcAft>
                <a:spcPts val="600"/>
              </a:spcAft>
            </a:pPr>
            <a:r>
              <a:rPr lang="en-US" sz="4700" kern="1200" dirty="0">
                <a:solidFill>
                  <a:schemeClr val="tx1"/>
                </a:solidFill>
                <a:latin typeface="+mj-lt"/>
                <a:ea typeface="+mj-ea"/>
                <a:cs typeface="+mj-cs"/>
              </a:rPr>
              <a:t>AUXILIARY</a:t>
            </a:r>
            <a:r>
              <a:rPr lang="en-US" sz="4700" kern="1200" spc="-130" dirty="0">
                <a:solidFill>
                  <a:schemeClr val="tx1"/>
                </a:solidFill>
                <a:latin typeface="+mj-lt"/>
                <a:ea typeface="+mj-ea"/>
                <a:cs typeface="+mj-cs"/>
              </a:rPr>
              <a:t> </a:t>
            </a:r>
            <a:r>
              <a:rPr lang="en-US" sz="4700" kern="1200" spc="-45" dirty="0">
                <a:solidFill>
                  <a:schemeClr val="tx1"/>
                </a:solidFill>
                <a:latin typeface="+mj-lt"/>
                <a:ea typeface="+mj-ea"/>
                <a:cs typeface="+mj-cs"/>
              </a:rPr>
              <a:t>TREASURER’S</a:t>
            </a:r>
            <a:r>
              <a:rPr lang="en-US" sz="4700" kern="1200" spc="-120" dirty="0">
                <a:solidFill>
                  <a:schemeClr val="tx1"/>
                </a:solidFill>
                <a:latin typeface="+mj-lt"/>
                <a:ea typeface="+mj-ea"/>
                <a:cs typeface="+mj-cs"/>
              </a:rPr>
              <a:t> </a:t>
            </a:r>
            <a:r>
              <a:rPr lang="en-US" sz="4700" kern="1200" spc="-10" dirty="0">
                <a:solidFill>
                  <a:schemeClr val="tx1"/>
                </a:solidFill>
                <a:latin typeface="+mj-lt"/>
                <a:ea typeface="+mj-ea"/>
                <a:cs typeface="+mj-cs"/>
              </a:rPr>
              <a:t>REPORT</a:t>
            </a:r>
            <a:endParaRPr lang="en-US" sz="4700" kern="1200" dirty="0">
              <a:solidFill>
                <a:schemeClr val="tx1"/>
              </a:solidFill>
              <a:latin typeface="+mj-lt"/>
              <a:ea typeface="+mj-ea"/>
              <a:cs typeface="+mj-cs"/>
            </a:endParaRPr>
          </a:p>
        </p:txBody>
      </p:sp>
      <p:sp>
        <p:nvSpPr>
          <p:cNvPr id="5" name="object 5"/>
          <p:cNvSpPr txBox="1"/>
          <p:nvPr/>
        </p:nvSpPr>
        <p:spPr>
          <a:xfrm>
            <a:off x="441921" y="3236768"/>
            <a:ext cx="9084820" cy="4113253"/>
          </a:xfrm>
          <a:prstGeom prst="rect">
            <a:avLst/>
          </a:prstGeom>
        </p:spPr>
        <p:txBody>
          <a:bodyPr vert="horz" lIns="91440" tIns="45720" rIns="91440" bIns="45720" rtlCol="0" anchor="ctr">
            <a:normAutofit/>
          </a:bodyPr>
          <a:lstStyle/>
          <a:p>
            <a:pPr marL="469900" marR="760095" indent="-228600" defTabSz="914400">
              <a:lnSpc>
                <a:spcPct val="90000"/>
              </a:lnSpc>
              <a:spcBef>
                <a:spcPts val="700"/>
              </a:spcBef>
              <a:buFont typeface="Arial" panose="020B0604020202020204" pitchFamily="34" charset="0"/>
              <a:buChar char="•"/>
              <a:tabLst>
                <a:tab pos="469265" algn="l"/>
              </a:tabLst>
            </a:pPr>
            <a:r>
              <a:rPr lang="en-US" sz="2400" dirty="0"/>
              <a:t>At</a:t>
            </a:r>
            <a:r>
              <a:rPr lang="en-US" sz="2400" spc="-40" dirty="0"/>
              <a:t> </a:t>
            </a:r>
            <a:r>
              <a:rPr lang="en-US" sz="2400" dirty="0"/>
              <a:t>each</a:t>
            </a:r>
            <a:r>
              <a:rPr lang="en-US" sz="2400" spc="-40" dirty="0"/>
              <a:t> </a:t>
            </a:r>
            <a:r>
              <a:rPr lang="en-US" sz="2400" dirty="0"/>
              <a:t>Auxiliary</a:t>
            </a:r>
            <a:r>
              <a:rPr lang="en-US" sz="2400" spc="-40" dirty="0"/>
              <a:t> </a:t>
            </a:r>
            <a:r>
              <a:rPr lang="en-US" sz="2400" dirty="0"/>
              <a:t>meeting,</a:t>
            </a:r>
            <a:r>
              <a:rPr lang="en-US" sz="2400" spc="-40" dirty="0"/>
              <a:t> </a:t>
            </a:r>
            <a:r>
              <a:rPr lang="en-US" sz="2400" dirty="0"/>
              <a:t>the</a:t>
            </a:r>
            <a:r>
              <a:rPr lang="en-US" sz="2400" spc="-40" dirty="0"/>
              <a:t> </a:t>
            </a:r>
            <a:r>
              <a:rPr lang="en-US" sz="2400" spc="-10" dirty="0"/>
              <a:t>Treasurer</a:t>
            </a:r>
            <a:r>
              <a:rPr lang="en-US" sz="2400" spc="-15" dirty="0"/>
              <a:t> </a:t>
            </a:r>
            <a:r>
              <a:rPr lang="en-US" sz="2400" dirty="0"/>
              <a:t>shall</a:t>
            </a:r>
            <a:r>
              <a:rPr lang="en-US" sz="2400" spc="-40" dirty="0"/>
              <a:t> </a:t>
            </a:r>
            <a:r>
              <a:rPr lang="en-US" sz="2400" dirty="0"/>
              <a:t>make</a:t>
            </a:r>
            <a:r>
              <a:rPr lang="en-US" sz="2400" spc="-40" dirty="0"/>
              <a:t> </a:t>
            </a:r>
            <a:r>
              <a:rPr lang="en-US" sz="2400" spc="-50" dirty="0"/>
              <a:t>a </a:t>
            </a:r>
            <a:r>
              <a:rPr lang="en-US" sz="2400" dirty="0"/>
              <a:t>report</a:t>
            </a:r>
            <a:r>
              <a:rPr lang="en-US" sz="2400" spc="-35" dirty="0"/>
              <a:t> </a:t>
            </a:r>
            <a:r>
              <a:rPr lang="en-US" sz="2400" dirty="0"/>
              <a:t>following</a:t>
            </a:r>
            <a:r>
              <a:rPr lang="en-US" sz="2400" spc="-45" dirty="0"/>
              <a:t> </a:t>
            </a:r>
            <a:r>
              <a:rPr lang="en-US" sz="2400" dirty="0"/>
              <a:t>the</a:t>
            </a:r>
            <a:r>
              <a:rPr lang="en-US" sz="2400" spc="-30" dirty="0"/>
              <a:t> </a:t>
            </a:r>
            <a:r>
              <a:rPr lang="en-US" sz="2400" dirty="0"/>
              <a:t>reading</a:t>
            </a:r>
            <a:r>
              <a:rPr lang="en-US" sz="2400" spc="-25" dirty="0"/>
              <a:t> </a:t>
            </a:r>
            <a:r>
              <a:rPr lang="en-US" sz="2400" dirty="0"/>
              <a:t>of</a:t>
            </a:r>
            <a:r>
              <a:rPr lang="en-US" sz="2400" spc="-35" dirty="0"/>
              <a:t> </a:t>
            </a:r>
            <a:r>
              <a:rPr lang="en-US" sz="2400" dirty="0"/>
              <a:t>the</a:t>
            </a:r>
            <a:r>
              <a:rPr lang="en-US" sz="2400" spc="-25" dirty="0"/>
              <a:t> </a:t>
            </a:r>
            <a:r>
              <a:rPr lang="en-US" sz="2400" spc="-10" dirty="0"/>
              <a:t>minutes</a:t>
            </a:r>
            <a:endParaRPr lang="en-US" sz="2400" dirty="0"/>
          </a:p>
          <a:p>
            <a:pPr marL="469900" indent="-228600" defTabSz="914400">
              <a:lnSpc>
                <a:spcPct val="90000"/>
              </a:lnSpc>
              <a:buFont typeface="Arial" panose="020B0604020202020204" pitchFamily="34" charset="0"/>
              <a:buChar char="•"/>
              <a:tabLst>
                <a:tab pos="469265" algn="l"/>
              </a:tabLst>
            </a:pPr>
            <a:r>
              <a:rPr lang="en-US" sz="2400" dirty="0"/>
              <a:t>The</a:t>
            </a:r>
            <a:r>
              <a:rPr lang="en-US" sz="2400" spc="-30" dirty="0"/>
              <a:t> </a:t>
            </a:r>
            <a:r>
              <a:rPr lang="en-US" sz="2400" dirty="0"/>
              <a:t>Auxiliary</a:t>
            </a:r>
            <a:r>
              <a:rPr lang="en-US" sz="2400" spc="-25" dirty="0"/>
              <a:t> </a:t>
            </a:r>
            <a:r>
              <a:rPr lang="en-US" sz="2400" spc="-20" dirty="0"/>
              <a:t>Treasurer’s</a:t>
            </a:r>
            <a:r>
              <a:rPr lang="en-US" sz="2400" spc="-10" dirty="0"/>
              <a:t> </a:t>
            </a:r>
            <a:r>
              <a:rPr lang="en-US" sz="2400" dirty="0"/>
              <a:t>Report</a:t>
            </a:r>
            <a:r>
              <a:rPr lang="en-US" sz="2400" spc="-25" dirty="0"/>
              <a:t> </a:t>
            </a:r>
            <a:r>
              <a:rPr lang="en-US" sz="2400" dirty="0"/>
              <a:t>shall</a:t>
            </a:r>
            <a:r>
              <a:rPr lang="en-US" sz="2400" spc="-30" dirty="0"/>
              <a:t> </a:t>
            </a:r>
            <a:r>
              <a:rPr lang="en-US" sz="2400" spc="-10" dirty="0"/>
              <a:t>contain:</a:t>
            </a:r>
            <a:endParaRPr lang="en-US" sz="2400" dirty="0"/>
          </a:p>
          <a:p>
            <a:pPr marL="926465" indent="-228600" defTabSz="914400">
              <a:lnSpc>
                <a:spcPct val="90000"/>
              </a:lnSpc>
              <a:spcBef>
                <a:spcPts val="15"/>
              </a:spcBef>
              <a:buFont typeface="Arial" panose="020B0604020202020204" pitchFamily="34" charset="0"/>
              <a:buChar char="•"/>
              <a:tabLst>
                <a:tab pos="926465" algn="l"/>
              </a:tabLst>
            </a:pPr>
            <a:r>
              <a:rPr lang="en-US" sz="2400" dirty="0"/>
              <a:t>Balance</a:t>
            </a:r>
            <a:r>
              <a:rPr lang="en-US" sz="2400" spc="-30" dirty="0"/>
              <a:t> </a:t>
            </a:r>
            <a:r>
              <a:rPr lang="en-US" sz="2400" dirty="0"/>
              <a:t>on</a:t>
            </a:r>
            <a:r>
              <a:rPr lang="en-US" sz="2400" spc="-20" dirty="0"/>
              <a:t> </a:t>
            </a:r>
            <a:r>
              <a:rPr lang="en-US" sz="2400" dirty="0"/>
              <a:t>hand</a:t>
            </a:r>
            <a:r>
              <a:rPr lang="en-US" sz="2400" spc="-30" dirty="0"/>
              <a:t> </a:t>
            </a:r>
            <a:r>
              <a:rPr lang="en-US" sz="2400" dirty="0"/>
              <a:t>as</a:t>
            </a:r>
            <a:r>
              <a:rPr lang="en-US" sz="2400" spc="-20" dirty="0"/>
              <a:t> </a:t>
            </a:r>
            <a:r>
              <a:rPr lang="en-US" sz="2400" dirty="0"/>
              <a:t>of</a:t>
            </a:r>
            <a:r>
              <a:rPr lang="en-US" sz="2400" spc="-15" dirty="0"/>
              <a:t> </a:t>
            </a:r>
            <a:r>
              <a:rPr lang="en-US" sz="2400" dirty="0"/>
              <a:t>the</a:t>
            </a:r>
            <a:r>
              <a:rPr lang="en-US" sz="2400" spc="-15" dirty="0"/>
              <a:t> </a:t>
            </a:r>
            <a:r>
              <a:rPr lang="en-US" sz="2400" dirty="0"/>
              <a:t>last</a:t>
            </a:r>
            <a:r>
              <a:rPr lang="en-US" sz="2400" spc="-25" dirty="0"/>
              <a:t> </a:t>
            </a:r>
            <a:r>
              <a:rPr lang="en-US" sz="2400" dirty="0"/>
              <a:t>report</a:t>
            </a:r>
            <a:r>
              <a:rPr lang="en-US" sz="2400" spc="-35" dirty="0"/>
              <a:t> </a:t>
            </a:r>
            <a:r>
              <a:rPr lang="en-US" sz="2400" dirty="0"/>
              <a:t>(Beginning</a:t>
            </a:r>
            <a:r>
              <a:rPr lang="en-US" sz="2400" spc="-30" dirty="0"/>
              <a:t> </a:t>
            </a:r>
            <a:r>
              <a:rPr lang="en-US" sz="2400" spc="-10" dirty="0"/>
              <a:t>Balance)</a:t>
            </a:r>
            <a:endParaRPr lang="en-US" sz="2400" dirty="0"/>
          </a:p>
          <a:p>
            <a:pPr marL="926465" indent="-228600" defTabSz="914400">
              <a:lnSpc>
                <a:spcPct val="90000"/>
              </a:lnSpc>
              <a:buFont typeface="Arial" panose="020B0604020202020204" pitchFamily="34" charset="0"/>
              <a:buChar char="•"/>
              <a:tabLst>
                <a:tab pos="926465" algn="l"/>
              </a:tabLst>
            </a:pPr>
            <a:r>
              <a:rPr lang="en-US" sz="2400" dirty="0"/>
              <a:t>Amount</a:t>
            </a:r>
            <a:r>
              <a:rPr lang="en-US" sz="2400" spc="-40" dirty="0"/>
              <a:t> </a:t>
            </a:r>
            <a:r>
              <a:rPr lang="en-US" sz="2400" dirty="0"/>
              <a:t>of</a:t>
            </a:r>
            <a:r>
              <a:rPr lang="en-US" sz="2400" spc="-20" dirty="0"/>
              <a:t> </a:t>
            </a:r>
            <a:r>
              <a:rPr lang="en-US" sz="2400" dirty="0"/>
              <a:t>funds</a:t>
            </a:r>
            <a:r>
              <a:rPr lang="en-US" sz="2400" spc="-40" dirty="0"/>
              <a:t> </a:t>
            </a:r>
            <a:r>
              <a:rPr lang="en-US" sz="2400" dirty="0"/>
              <a:t>received</a:t>
            </a:r>
            <a:r>
              <a:rPr lang="en-US" sz="2400" spc="-40" dirty="0"/>
              <a:t> </a:t>
            </a:r>
            <a:r>
              <a:rPr lang="en-US" sz="2400" dirty="0"/>
              <a:t>from</a:t>
            </a:r>
            <a:r>
              <a:rPr lang="en-US" sz="2400" spc="-25" dirty="0"/>
              <a:t> </a:t>
            </a:r>
            <a:r>
              <a:rPr lang="en-US" sz="2400" dirty="0"/>
              <a:t>all</a:t>
            </a:r>
            <a:r>
              <a:rPr lang="en-US" sz="2400" spc="-35" dirty="0"/>
              <a:t> </a:t>
            </a:r>
            <a:r>
              <a:rPr lang="en-US" sz="2400" dirty="0"/>
              <a:t>sources</a:t>
            </a:r>
            <a:r>
              <a:rPr lang="en-US" sz="2400" spc="-40" dirty="0"/>
              <a:t> </a:t>
            </a:r>
            <a:r>
              <a:rPr lang="en-US" sz="2400" dirty="0"/>
              <a:t>since</a:t>
            </a:r>
            <a:r>
              <a:rPr lang="en-US" sz="2400" spc="-30" dirty="0"/>
              <a:t> </a:t>
            </a:r>
            <a:r>
              <a:rPr lang="en-US" sz="2400" dirty="0"/>
              <a:t>the</a:t>
            </a:r>
            <a:r>
              <a:rPr lang="en-US" sz="2400" spc="-20" dirty="0"/>
              <a:t> </a:t>
            </a:r>
            <a:r>
              <a:rPr lang="en-US" sz="2400" dirty="0"/>
              <a:t>last</a:t>
            </a:r>
            <a:r>
              <a:rPr lang="en-US" sz="2400" spc="-35" dirty="0"/>
              <a:t> </a:t>
            </a:r>
            <a:r>
              <a:rPr lang="en-US" sz="2400" spc="-10" dirty="0"/>
              <a:t>report</a:t>
            </a:r>
            <a:endParaRPr lang="en-US" sz="2400" dirty="0"/>
          </a:p>
          <a:p>
            <a:pPr marL="926465" indent="-228600" defTabSz="914400">
              <a:lnSpc>
                <a:spcPct val="90000"/>
              </a:lnSpc>
              <a:buFont typeface="Arial" panose="020B0604020202020204" pitchFamily="34" charset="0"/>
              <a:buChar char="•"/>
              <a:tabLst>
                <a:tab pos="926465" algn="l"/>
              </a:tabLst>
            </a:pPr>
            <a:r>
              <a:rPr lang="en-US" sz="2400" dirty="0"/>
              <a:t>Amount</a:t>
            </a:r>
            <a:r>
              <a:rPr lang="en-US" sz="2400" spc="-50" dirty="0"/>
              <a:t> </a:t>
            </a:r>
            <a:r>
              <a:rPr lang="en-US" sz="2400" dirty="0"/>
              <a:t>expended</a:t>
            </a:r>
            <a:r>
              <a:rPr lang="en-US" sz="2400" spc="-50" dirty="0"/>
              <a:t> </a:t>
            </a:r>
            <a:r>
              <a:rPr lang="en-US" sz="2400" dirty="0"/>
              <a:t>since</a:t>
            </a:r>
            <a:r>
              <a:rPr lang="en-US" sz="2400" spc="-50" dirty="0"/>
              <a:t> </a:t>
            </a:r>
            <a:r>
              <a:rPr lang="en-US" sz="2400" dirty="0"/>
              <a:t>last</a:t>
            </a:r>
            <a:r>
              <a:rPr lang="en-US" sz="2400" spc="-45" dirty="0"/>
              <a:t> </a:t>
            </a:r>
            <a:r>
              <a:rPr lang="en-US" sz="2400" spc="-10" dirty="0"/>
              <a:t>report</a:t>
            </a:r>
            <a:endParaRPr lang="en-US" sz="2400" dirty="0"/>
          </a:p>
          <a:p>
            <a:pPr marL="926465" indent="-228600" defTabSz="914400">
              <a:lnSpc>
                <a:spcPct val="90000"/>
              </a:lnSpc>
              <a:buFont typeface="Arial" panose="020B0604020202020204" pitchFamily="34" charset="0"/>
              <a:buChar char="•"/>
              <a:tabLst>
                <a:tab pos="926465" algn="l"/>
              </a:tabLst>
            </a:pPr>
            <a:r>
              <a:rPr lang="en-US" sz="2400" dirty="0"/>
              <a:t>Balance</a:t>
            </a:r>
            <a:r>
              <a:rPr lang="en-US" sz="2400" spc="-30" dirty="0"/>
              <a:t> </a:t>
            </a:r>
            <a:r>
              <a:rPr lang="en-US" sz="2400" dirty="0"/>
              <a:t>on</a:t>
            </a:r>
            <a:r>
              <a:rPr lang="en-US" sz="2400" spc="-25" dirty="0"/>
              <a:t> </a:t>
            </a:r>
            <a:r>
              <a:rPr lang="en-US" sz="2400" dirty="0"/>
              <a:t>hand</a:t>
            </a:r>
            <a:r>
              <a:rPr lang="en-US" sz="2400" spc="-45" dirty="0"/>
              <a:t> </a:t>
            </a:r>
            <a:r>
              <a:rPr lang="en-US" sz="2400" dirty="0"/>
              <a:t>(Ending</a:t>
            </a:r>
            <a:r>
              <a:rPr lang="en-US" sz="2400" spc="-35" dirty="0"/>
              <a:t> </a:t>
            </a:r>
            <a:r>
              <a:rPr lang="en-US" sz="2400" spc="-10" dirty="0"/>
              <a:t>Balance)</a:t>
            </a:r>
            <a:endParaRPr lang="en-US" sz="2400" dirty="0"/>
          </a:p>
          <a:p>
            <a:pPr marL="925830" marR="72390" indent="-228600" defTabSz="914400">
              <a:lnSpc>
                <a:spcPct val="90000"/>
              </a:lnSpc>
              <a:spcBef>
                <a:spcPts val="525"/>
              </a:spcBef>
              <a:buFont typeface="Arial" panose="020B0604020202020204" pitchFamily="34" charset="0"/>
              <a:buChar char="•"/>
              <a:tabLst>
                <a:tab pos="927100" algn="l"/>
              </a:tabLst>
            </a:pPr>
            <a:r>
              <a:rPr lang="en-US" sz="2400" dirty="0"/>
              <a:t>The</a:t>
            </a:r>
            <a:r>
              <a:rPr lang="en-US" sz="2400" spc="-35" dirty="0"/>
              <a:t> </a:t>
            </a:r>
            <a:r>
              <a:rPr lang="en-US" sz="2400" dirty="0"/>
              <a:t>report</a:t>
            </a:r>
            <a:r>
              <a:rPr lang="en-US" sz="2400" spc="-35" dirty="0"/>
              <a:t> </a:t>
            </a:r>
            <a:r>
              <a:rPr lang="en-US" sz="2400" dirty="0"/>
              <a:t>must</a:t>
            </a:r>
            <a:r>
              <a:rPr lang="en-US" sz="2400" spc="-25" dirty="0"/>
              <a:t> </a:t>
            </a:r>
            <a:r>
              <a:rPr lang="en-US" sz="2400" dirty="0"/>
              <a:t>show</a:t>
            </a:r>
            <a:r>
              <a:rPr lang="en-US" sz="2400" spc="-20" dirty="0"/>
              <a:t> </a:t>
            </a:r>
            <a:r>
              <a:rPr lang="en-US" sz="2400" dirty="0"/>
              <a:t>all</a:t>
            </a:r>
            <a:r>
              <a:rPr lang="en-US" sz="2400" spc="-25" dirty="0"/>
              <a:t> </a:t>
            </a:r>
            <a:r>
              <a:rPr lang="en-US" sz="2400" dirty="0"/>
              <a:t>receipts</a:t>
            </a:r>
            <a:r>
              <a:rPr lang="en-US" sz="2400" spc="-35" dirty="0"/>
              <a:t> </a:t>
            </a:r>
            <a:r>
              <a:rPr lang="en-US" sz="2400" dirty="0"/>
              <a:t>and</a:t>
            </a:r>
            <a:r>
              <a:rPr lang="en-US" sz="2400" spc="-40" dirty="0"/>
              <a:t> </a:t>
            </a:r>
            <a:r>
              <a:rPr lang="en-US" sz="2400" spc="-10" dirty="0"/>
              <a:t>disbursements</a:t>
            </a:r>
            <a:r>
              <a:rPr lang="en-US" sz="2400" spc="-35" dirty="0"/>
              <a:t> </a:t>
            </a:r>
            <a:r>
              <a:rPr lang="en-US" sz="2400" dirty="0"/>
              <a:t>in</a:t>
            </a:r>
            <a:r>
              <a:rPr lang="en-US" sz="2400" spc="-20" dirty="0"/>
              <a:t> </a:t>
            </a:r>
            <a:r>
              <a:rPr lang="en-US" sz="2400" spc="-10" dirty="0"/>
              <a:t>detail, </a:t>
            </a:r>
            <a:r>
              <a:rPr lang="en-US" sz="2400" dirty="0"/>
              <a:t>including</a:t>
            </a:r>
            <a:r>
              <a:rPr lang="en-US" sz="2400" spc="-45" dirty="0"/>
              <a:t> </a:t>
            </a:r>
            <a:r>
              <a:rPr lang="en-US" sz="2400" dirty="0"/>
              <a:t>the</a:t>
            </a:r>
            <a:r>
              <a:rPr lang="en-US" sz="2400" spc="-15" dirty="0"/>
              <a:t> </a:t>
            </a:r>
            <a:r>
              <a:rPr lang="en-US" sz="2400" dirty="0"/>
              <a:t>name</a:t>
            </a:r>
            <a:r>
              <a:rPr lang="en-US" sz="2400" spc="-10" dirty="0"/>
              <a:t> </a:t>
            </a:r>
            <a:r>
              <a:rPr lang="en-US" sz="2400" dirty="0"/>
              <a:t>of</a:t>
            </a:r>
            <a:r>
              <a:rPr lang="en-US" sz="2400" spc="-20" dirty="0"/>
              <a:t> </a:t>
            </a:r>
            <a:r>
              <a:rPr lang="en-US" sz="2400" dirty="0"/>
              <a:t>the</a:t>
            </a:r>
            <a:r>
              <a:rPr lang="en-US" sz="2400" spc="-15" dirty="0"/>
              <a:t> </a:t>
            </a:r>
            <a:r>
              <a:rPr lang="en-US" sz="2400" dirty="0"/>
              <a:t>person</a:t>
            </a:r>
            <a:r>
              <a:rPr lang="en-US" sz="2400" spc="-15" dirty="0"/>
              <a:t> </a:t>
            </a:r>
            <a:r>
              <a:rPr lang="en-US" sz="2400" dirty="0"/>
              <a:t>or</a:t>
            </a:r>
            <a:r>
              <a:rPr lang="en-US" sz="2400" spc="-15" dirty="0"/>
              <a:t> </a:t>
            </a:r>
            <a:r>
              <a:rPr lang="en-US" sz="2400" spc="-10" dirty="0"/>
              <a:t>organization</a:t>
            </a:r>
            <a:r>
              <a:rPr lang="en-US" sz="2400" spc="-30" dirty="0"/>
              <a:t> </a:t>
            </a:r>
            <a:r>
              <a:rPr lang="en-US" sz="2400" dirty="0"/>
              <a:t>to</a:t>
            </a:r>
            <a:r>
              <a:rPr lang="en-US" sz="2400" spc="-20" dirty="0"/>
              <a:t> </a:t>
            </a:r>
            <a:r>
              <a:rPr lang="en-US" sz="2400" dirty="0"/>
              <a:t>whom</a:t>
            </a:r>
            <a:r>
              <a:rPr lang="en-US" sz="2400" spc="-10" dirty="0"/>
              <a:t> </a:t>
            </a:r>
            <a:r>
              <a:rPr lang="en-US" sz="2400" spc="-25" dirty="0"/>
              <a:t>the </a:t>
            </a:r>
            <a:r>
              <a:rPr lang="en-US" sz="2400" dirty="0"/>
              <a:t>check</a:t>
            </a:r>
            <a:r>
              <a:rPr lang="en-US" sz="2400" spc="-50" dirty="0"/>
              <a:t> </a:t>
            </a:r>
            <a:r>
              <a:rPr lang="en-US" sz="2400" dirty="0"/>
              <a:t>is</a:t>
            </a:r>
            <a:r>
              <a:rPr lang="en-US" sz="2400" spc="-35" dirty="0"/>
              <a:t> </a:t>
            </a:r>
            <a:r>
              <a:rPr lang="en-US" sz="2400" dirty="0"/>
              <a:t>issued</a:t>
            </a:r>
            <a:r>
              <a:rPr lang="en-US" sz="2400" spc="-30" dirty="0"/>
              <a:t> </a:t>
            </a:r>
            <a:r>
              <a:rPr lang="en-US" sz="2400" dirty="0"/>
              <a:t>and</a:t>
            </a:r>
            <a:r>
              <a:rPr lang="en-US" sz="2400" spc="-50" dirty="0"/>
              <a:t> </a:t>
            </a:r>
            <a:r>
              <a:rPr lang="en-US" sz="2400" dirty="0"/>
              <a:t>stating</a:t>
            </a:r>
            <a:r>
              <a:rPr lang="en-US" sz="2400" spc="-45" dirty="0"/>
              <a:t> </a:t>
            </a:r>
            <a:r>
              <a:rPr lang="en-US" sz="2400" dirty="0"/>
              <a:t>for</a:t>
            </a:r>
            <a:r>
              <a:rPr lang="en-US" sz="2400" spc="-30" dirty="0"/>
              <a:t> </a:t>
            </a:r>
            <a:r>
              <a:rPr lang="en-US" sz="2400" dirty="0"/>
              <a:t>what</a:t>
            </a:r>
            <a:r>
              <a:rPr lang="en-US" sz="2400" spc="-30" dirty="0"/>
              <a:t> </a:t>
            </a:r>
            <a:r>
              <a:rPr lang="en-US" sz="2400" spc="-10" dirty="0"/>
              <a:t>purpose</a:t>
            </a:r>
            <a:endParaRPr lang="en-US" sz="2400" dirty="0"/>
          </a:p>
        </p:txBody>
      </p:sp>
      <p:cxnSp>
        <p:nvCxnSpPr>
          <p:cNvPr id="20" name="Straight Connector 19">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91515" y="7350021"/>
            <a:ext cx="867537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object 6"/>
          <p:cNvPicPr/>
          <p:nvPr/>
        </p:nvPicPr>
        <p:blipFill>
          <a:blip r:embed="rId3" cstate="print"/>
          <a:stretch>
            <a:fillRect/>
          </a:stretch>
        </p:blipFill>
        <p:spPr>
          <a:xfrm>
            <a:off x="8355527" y="2077327"/>
            <a:ext cx="1011358" cy="1325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object 7"/>
          <p:cNvSpPr txBox="1">
            <a:spLocks noGrp="1"/>
          </p:cNvSpPr>
          <p:nvPr>
            <p:ph type="dt" sz="half" idx="10"/>
          </p:nvPr>
        </p:nvSpPr>
        <p:spPr>
          <a:xfrm>
            <a:off x="6059829" y="7289504"/>
            <a:ext cx="2263140" cy="413809"/>
          </a:xfrm>
          <a:prstGeom prst="rect">
            <a:avLst/>
          </a:prstGeom>
        </p:spPr>
        <p:txBody>
          <a:bodyPr vert="horz" lIns="91440" tIns="45720" rIns="91440" bIns="45720" rtlCol="0" anchor="ctr">
            <a:normAutofit/>
          </a:bodyPr>
          <a:lstStyle/>
          <a:p>
            <a:pPr>
              <a:spcAft>
                <a:spcPts val="600"/>
              </a:spcAft>
            </a:pPr>
            <a:r>
              <a:rPr lang="en-US" sz="1000" kern="1200" spc="-25">
                <a:solidFill>
                  <a:schemeClr val="tx1"/>
                </a:solidFill>
                <a:latin typeface="+mn-lt"/>
                <a:ea typeface="+mn-ea"/>
                <a:cs typeface="+mn-cs"/>
              </a:rPr>
              <a:t>tm</a:t>
            </a:r>
            <a:endParaRPr lang="en-US" sz="1000" kern="1200" spc="-25" dirty="0">
              <a:solidFill>
                <a:schemeClr val="tx1"/>
              </a:solidFill>
              <a:latin typeface="+mn-lt"/>
              <a:ea typeface="+mn-ea"/>
              <a:cs typeface="+mn-cs"/>
            </a:endParaRPr>
          </a:p>
        </p:txBody>
      </p:sp>
      <p:sp>
        <p:nvSpPr>
          <p:cNvPr id="5" name="object 5"/>
          <p:cNvSpPr txBox="1">
            <a:spLocks noGrp="1"/>
          </p:cNvSpPr>
          <p:nvPr>
            <p:ph type="sldNum" sz="quarter" idx="12"/>
          </p:nvPr>
        </p:nvSpPr>
        <p:spPr>
          <a:xfrm>
            <a:off x="8674059" y="7289504"/>
            <a:ext cx="786548" cy="413809"/>
          </a:xfrm>
          <a:prstGeom prst="rect">
            <a:avLst/>
          </a:prstGeom>
        </p:spPr>
        <p:txBody>
          <a:bodyPr vert="horz" lIns="91440" tIns="45720" rIns="91440" bIns="45720" rtlCol="0" anchor="ctr">
            <a:normAutofit/>
          </a:bodyPr>
          <a:lstStyle/>
          <a:p>
            <a:pPr>
              <a:spcAft>
                <a:spcPts val="600"/>
              </a:spcAft>
            </a:pPr>
            <a:fld id="{81D60167-4931-47E6-BA6A-407CBD079E47}" type="slidenum">
              <a:rPr lang="en-US" sz="1000" kern="1200" spc="-25" smtClean="0">
                <a:solidFill>
                  <a:schemeClr val="tx1"/>
                </a:solidFill>
                <a:latin typeface="+mn-lt"/>
                <a:ea typeface="+mn-ea"/>
                <a:cs typeface="+mn-cs"/>
              </a:rPr>
              <a:pPr>
                <a:spcAft>
                  <a:spcPts val="600"/>
                </a:spcAft>
              </a:pPr>
              <a:t>19</a:t>
            </a:fld>
            <a:endParaRPr lang="en-US" sz="1000" kern="1200" spc="-25" dirty="0">
              <a:solidFill>
                <a:schemeClr val="tx1"/>
              </a:solidFill>
              <a:latin typeface="+mn-lt"/>
              <a:ea typeface="+mn-ea"/>
              <a:cs typeface="+mn-cs"/>
            </a:endParaRPr>
          </a:p>
        </p:txBody>
      </p:sp>
      <p:pic>
        <p:nvPicPr>
          <p:cNvPr id="2" name="object 4">
            <a:extLst>
              <a:ext uri="{FF2B5EF4-FFF2-40B4-BE49-F238E27FC236}">
                <a16:creationId xmlns:a16="http://schemas.microsoft.com/office/drawing/2014/main" xmlns="" id="{1229CC66-A091-D3B7-7090-EE93A2762651}"/>
              </a:ext>
            </a:extLst>
          </p:cNvPr>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114800" y="457200"/>
            <a:ext cx="550513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bject 4">
            <a:extLst>
              <a:ext uri="{FF2B5EF4-FFF2-40B4-BE49-F238E27FC236}">
                <a16:creationId xmlns:a16="http://schemas.microsoft.com/office/drawing/2014/main" xmlns="" id="{833222B7-91C8-DD62-08BF-40CE3ABA9750}"/>
              </a:ext>
            </a:extLst>
          </p:cNvPr>
          <p:cNvSpPr txBox="1"/>
          <p:nvPr/>
        </p:nvSpPr>
        <p:spPr>
          <a:xfrm>
            <a:off x="152400" y="990600"/>
            <a:ext cx="3733799" cy="2043508"/>
          </a:xfrm>
          <a:prstGeom prst="rect">
            <a:avLst/>
          </a:prstGeom>
        </p:spPr>
        <p:txBody>
          <a:bodyPr vert="horz" wrap="square" lIns="0" tIns="12065" rIns="0" bIns="0" rtlCol="0">
            <a:spAutoFit/>
          </a:bodyPr>
          <a:lstStyle/>
          <a:p>
            <a:pPr marL="12700" algn="ctr">
              <a:lnSpc>
                <a:spcPct val="100000"/>
              </a:lnSpc>
              <a:spcBef>
                <a:spcPts val="95"/>
              </a:spcBef>
            </a:pPr>
            <a:r>
              <a:rPr lang="en-US" sz="4400" dirty="0">
                <a:ln w="0"/>
                <a:solidFill>
                  <a:schemeClr val="bg1"/>
                </a:solidFill>
                <a:effectLst>
                  <a:outerShdw blurRad="38100" dist="19050" dir="2700000" algn="tl" rotWithShape="0">
                    <a:schemeClr val="dk1">
                      <a:alpha val="40000"/>
                    </a:schemeClr>
                  </a:outerShdw>
                </a:effectLst>
                <a:cs typeface="Calibri"/>
              </a:rPr>
              <a:t>AUXILIARY TREASURER’S REPORT</a:t>
            </a:r>
          </a:p>
        </p:txBody>
      </p:sp>
      <p:sp>
        <p:nvSpPr>
          <p:cNvPr id="4" name="Rectangle 3">
            <a:extLst>
              <a:ext uri="{FF2B5EF4-FFF2-40B4-BE49-F238E27FC236}">
                <a16:creationId xmlns:a16="http://schemas.microsoft.com/office/drawing/2014/main" xmlns="" id="{FDB54C79-0327-CB06-AD0A-ED9E1B98C9BA}"/>
              </a:ext>
            </a:extLst>
          </p:cNvPr>
          <p:cNvSpPr/>
          <p:nvPr/>
        </p:nvSpPr>
        <p:spPr>
          <a:xfrm>
            <a:off x="438468" y="3627208"/>
            <a:ext cx="3352801" cy="1077218"/>
          </a:xfrm>
          <a:prstGeom prst="rect">
            <a:avLst/>
          </a:prstGeom>
          <a:noFill/>
        </p:spPr>
        <p:txBody>
          <a:bodyPr wrap="squar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rPr>
              <a:t>Meeting to Meeting Activity</a:t>
            </a:r>
          </a:p>
        </p:txBody>
      </p:sp>
    </p:spTree>
    <p:extLst>
      <p:ext uri="{BB962C8B-B14F-4D97-AF65-F5344CB8AC3E}">
        <p14:creationId xmlns:p14="http://schemas.microsoft.com/office/powerpoint/2010/main" val="13560607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10058399" cy="1786082"/>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706307" y="0"/>
            <a:ext cx="3352093" cy="1786600"/>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135881" y="-4135881"/>
            <a:ext cx="1786639" cy="10058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F7EFE90-BD49-19CA-DC87-1C3D1DD83633}"/>
              </a:ext>
            </a:extLst>
          </p:cNvPr>
          <p:cNvSpPr>
            <a:spLocks noGrp="1"/>
          </p:cNvSpPr>
          <p:nvPr>
            <p:ph type="title"/>
          </p:nvPr>
        </p:nvSpPr>
        <p:spPr>
          <a:xfrm>
            <a:off x="1131567" y="395380"/>
            <a:ext cx="8286319" cy="994759"/>
          </a:xfrm>
        </p:spPr>
        <p:txBody>
          <a:bodyPr vert="horz" lIns="91440" tIns="45720" rIns="91440" bIns="45720" rtlCol="0" anchor="ctr">
            <a:normAutofit/>
          </a:bodyPr>
          <a:lstStyle/>
          <a:p>
            <a:pPr defTabSz="914400"/>
            <a:r>
              <a:rPr lang="en-US" sz="3900" kern="1200">
                <a:solidFill>
                  <a:srgbClr val="FFFFFF"/>
                </a:solidFill>
                <a:latin typeface="+mj-lt"/>
                <a:ea typeface="+mj-ea"/>
                <a:cs typeface="+mj-cs"/>
              </a:rPr>
              <a:t>TOPICS COVERED</a:t>
            </a:r>
          </a:p>
        </p:txBody>
      </p:sp>
      <p:graphicFrame>
        <p:nvGraphicFramePr>
          <p:cNvPr id="27" name="TextBox 7">
            <a:extLst>
              <a:ext uri="{FF2B5EF4-FFF2-40B4-BE49-F238E27FC236}">
                <a16:creationId xmlns:a16="http://schemas.microsoft.com/office/drawing/2014/main" xmlns="" id="{2DB9A2E9-2378-670E-4C88-4506FFAE59A1}"/>
              </a:ext>
            </a:extLst>
          </p:cNvPr>
          <p:cNvGraphicFramePr/>
          <p:nvPr>
            <p:extLst>
              <p:ext uri="{D42A27DB-BD31-4B8C-83A1-F6EECF244321}">
                <p14:modId xmlns:p14="http://schemas.microsoft.com/office/powerpoint/2010/main" val="237895310"/>
              </p:ext>
            </p:extLst>
          </p:nvPr>
        </p:nvGraphicFramePr>
        <p:xfrm>
          <a:off x="531346" y="2394256"/>
          <a:ext cx="9015459" cy="4751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59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075794" y="3780649"/>
            <a:ext cx="2715768" cy="362712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63" y="706378"/>
            <a:ext cx="8996669" cy="635559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4">
            <a:extLst>
              <a:ext uri="{FF2B5EF4-FFF2-40B4-BE49-F238E27FC236}">
                <a16:creationId xmlns:a16="http://schemas.microsoft.com/office/drawing/2014/main" xmlns="" id="{F2932305-B108-1298-C197-9819D430F674}"/>
              </a:ext>
            </a:extLst>
          </p:cNvPr>
          <p:cNvSpPr txBox="1"/>
          <p:nvPr/>
        </p:nvSpPr>
        <p:spPr>
          <a:xfrm>
            <a:off x="919181" y="1009160"/>
            <a:ext cx="8217232" cy="1810192"/>
          </a:xfrm>
          <a:prstGeom prst="rect">
            <a:avLst/>
          </a:prstGeom>
        </p:spPr>
        <p:txBody>
          <a:bodyPr vert="horz" lIns="91440" tIns="45720" rIns="91440" bIns="45720" rtlCol="0" anchor="ctr">
            <a:normAutofit/>
          </a:bodyPr>
          <a:lstStyle/>
          <a:p>
            <a:pPr marL="12700" defTabSz="914400">
              <a:lnSpc>
                <a:spcPct val="90000"/>
              </a:lnSpc>
              <a:spcBef>
                <a:spcPct val="0"/>
              </a:spcBef>
              <a:spcAft>
                <a:spcPts val="600"/>
              </a:spcAft>
            </a:pPr>
            <a:r>
              <a:rPr lang="en-US" sz="5800" dirty="0">
                <a:latin typeface="+mj-lt"/>
                <a:ea typeface="+mj-ea"/>
                <a:cs typeface="+mj-cs"/>
              </a:rPr>
              <a:t>AUXILIARY</a:t>
            </a:r>
            <a:r>
              <a:rPr lang="en-US" sz="5800" spc="-130" dirty="0">
                <a:latin typeface="+mj-lt"/>
                <a:ea typeface="+mj-ea"/>
                <a:cs typeface="+mj-cs"/>
              </a:rPr>
              <a:t> </a:t>
            </a:r>
          </a:p>
          <a:p>
            <a:pPr marL="12700" defTabSz="914400">
              <a:lnSpc>
                <a:spcPct val="90000"/>
              </a:lnSpc>
              <a:spcBef>
                <a:spcPct val="0"/>
              </a:spcBef>
              <a:spcAft>
                <a:spcPts val="600"/>
              </a:spcAft>
            </a:pPr>
            <a:r>
              <a:rPr lang="en-US" sz="5800" spc="-45" dirty="0">
                <a:latin typeface="+mj-lt"/>
                <a:ea typeface="+mj-ea"/>
                <a:cs typeface="+mj-cs"/>
              </a:rPr>
              <a:t>TREASURER’S</a:t>
            </a:r>
            <a:r>
              <a:rPr lang="en-US" sz="5800" spc="-120" dirty="0">
                <a:latin typeface="+mj-lt"/>
                <a:ea typeface="+mj-ea"/>
                <a:cs typeface="+mj-cs"/>
              </a:rPr>
              <a:t> </a:t>
            </a:r>
            <a:r>
              <a:rPr lang="en-US" sz="5800" spc="-10" dirty="0">
                <a:latin typeface="+mj-lt"/>
                <a:ea typeface="+mj-ea"/>
                <a:cs typeface="+mj-cs"/>
              </a:rPr>
              <a:t>REPORT</a:t>
            </a:r>
            <a:endParaRPr lang="en-US" sz="5800" dirty="0">
              <a:latin typeface="+mj-lt"/>
              <a:ea typeface="+mj-ea"/>
              <a:cs typeface="+mj-cs"/>
            </a:endParaRPr>
          </a:p>
        </p:txBody>
      </p:sp>
      <p:pic>
        <p:nvPicPr>
          <p:cNvPr id="5" name="object 5"/>
          <p:cNvPicPr/>
          <p:nvPr/>
        </p:nvPicPr>
        <p:blipFill>
          <a:blip r:embed="rId3" cstate="print"/>
          <a:srcRect r="7091" b="-1"/>
          <a:stretch/>
        </p:blipFill>
        <p:spPr>
          <a:xfrm rot="20986600">
            <a:off x="7721286" y="4927017"/>
            <a:ext cx="1799081" cy="1977073"/>
          </a:xfrm>
          <a:prstGeom prst="rect">
            <a:avLst/>
          </a:prstGeom>
        </p:spPr>
      </p:pic>
      <p:sp>
        <p:nvSpPr>
          <p:cNvPr id="4" name="object 4"/>
          <p:cNvSpPr txBox="1"/>
          <p:nvPr/>
        </p:nvSpPr>
        <p:spPr>
          <a:xfrm>
            <a:off x="529463" y="2855203"/>
            <a:ext cx="7351970" cy="2739006"/>
          </a:xfrm>
          <a:prstGeom prst="rect">
            <a:avLst/>
          </a:prstGeom>
        </p:spPr>
        <p:txBody>
          <a:bodyPr vert="horz" lIns="91440" tIns="45720" rIns="91440" bIns="45720" rtlCol="0" anchor="t">
            <a:normAutofit fontScale="92500"/>
          </a:bodyPr>
          <a:lstStyle/>
          <a:p>
            <a:pPr indent="-228600" defTabSz="914400">
              <a:lnSpc>
                <a:spcPct val="90000"/>
              </a:lnSpc>
              <a:spcBef>
                <a:spcPts val="55"/>
              </a:spcBef>
              <a:buFont typeface="Arial" panose="020B0604020202020204" pitchFamily="34" charset="0"/>
              <a:buChar char="•"/>
            </a:pPr>
            <a:endParaRPr lang="en-US" sz="2800" dirty="0"/>
          </a:p>
          <a:p>
            <a:pPr marL="469900" marR="405765" indent="-228600" defTabSz="914400">
              <a:lnSpc>
                <a:spcPct val="90000"/>
              </a:lnSpc>
              <a:buFont typeface="Arial" panose="020B0604020202020204" pitchFamily="34" charset="0"/>
              <a:buChar char="•"/>
            </a:pPr>
            <a:r>
              <a:rPr lang="en-US" sz="2800" dirty="0"/>
              <a:t>A</a:t>
            </a:r>
            <a:r>
              <a:rPr lang="en-US" sz="2800" spc="-70" dirty="0"/>
              <a:t> </a:t>
            </a:r>
            <a:r>
              <a:rPr lang="en-US" sz="2800" dirty="0"/>
              <a:t>copy</a:t>
            </a:r>
            <a:r>
              <a:rPr lang="en-US" sz="2800" spc="-65" dirty="0"/>
              <a:t> </a:t>
            </a:r>
            <a:r>
              <a:rPr lang="en-US" sz="2800" dirty="0"/>
              <a:t>of</a:t>
            </a:r>
            <a:r>
              <a:rPr lang="en-US" sz="2800" spc="-70" dirty="0"/>
              <a:t> </a:t>
            </a:r>
            <a:r>
              <a:rPr lang="en-US" sz="2800" dirty="0"/>
              <a:t>the</a:t>
            </a:r>
            <a:r>
              <a:rPr lang="en-US" sz="2800" spc="-70" dirty="0"/>
              <a:t> </a:t>
            </a:r>
            <a:r>
              <a:rPr lang="en-US" sz="2800" spc="-35" dirty="0"/>
              <a:t>Treasurer’s</a:t>
            </a:r>
            <a:r>
              <a:rPr lang="en-US" sz="2800" spc="-70" dirty="0"/>
              <a:t> </a:t>
            </a:r>
            <a:r>
              <a:rPr lang="en-US" sz="2800" dirty="0"/>
              <a:t>Report</a:t>
            </a:r>
            <a:r>
              <a:rPr lang="en-US" sz="2800" spc="-65" dirty="0"/>
              <a:t> </a:t>
            </a:r>
            <a:r>
              <a:rPr lang="en-US" sz="2800" dirty="0"/>
              <a:t>goes</a:t>
            </a:r>
            <a:r>
              <a:rPr lang="en-US" sz="2800" spc="-70" dirty="0"/>
              <a:t> </a:t>
            </a:r>
            <a:r>
              <a:rPr lang="en-US" sz="2800" dirty="0"/>
              <a:t>to</a:t>
            </a:r>
            <a:r>
              <a:rPr lang="en-US" sz="2800" spc="-75" dirty="0"/>
              <a:t> </a:t>
            </a:r>
            <a:r>
              <a:rPr lang="en-US" sz="2800" spc="-25" dirty="0"/>
              <a:t>the </a:t>
            </a:r>
            <a:r>
              <a:rPr lang="en-US" sz="2800" spc="-10" dirty="0"/>
              <a:t>Secretary</a:t>
            </a:r>
            <a:r>
              <a:rPr lang="en-US" sz="2800" spc="-75" dirty="0"/>
              <a:t> </a:t>
            </a:r>
            <a:r>
              <a:rPr lang="en-US" sz="2800" dirty="0"/>
              <a:t>to</a:t>
            </a:r>
            <a:r>
              <a:rPr lang="en-US" sz="2800" spc="-70" dirty="0"/>
              <a:t> </a:t>
            </a:r>
            <a:r>
              <a:rPr lang="en-US" sz="2800" dirty="0"/>
              <a:t>be</a:t>
            </a:r>
            <a:r>
              <a:rPr lang="en-US" sz="2800" spc="-70" dirty="0"/>
              <a:t> </a:t>
            </a:r>
            <a:r>
              <a:rPr lang="en-US" sz="2800" dirty="0"/>
              <a:t>included</a:t>
            </a:r>
            <a:r>
              <a:rPr lang="en-US" sz="2800" spc="-45" dirty="0"/>
              <a:t> </a:t>
            </a:r>
            <a:r>
              <a:rPr lang="en-US" sz="2800" dirty="0"/>
              <a:t>in</a:t>
            </a:r>
            <a:r>
              <a:rPr lang="en-US" sz="2800" spc="-75" dirty="0"/>
              <a:t> </a:t>
            </a:r>
            <a:r>
              <a:rPr lang="en-US" sz="2800" dirty="0"/>
              <a:t>the</a:t>
            </a:r>
            <a:r>
              <a:rPr lang="en-US" sz="2800" spc="-70" dirty="0"/>
              <a:t> </a:t>
            </a:r>
            <a:r>
              <a:rPr lang="en-US" sz="2800" spc="-10" dirty="0"/>
              <a:t>minutes</a:t>
            </a:r>
            <a:endParaRPr lang="en-US" sz="2800" dirty="0"/>
          </a:p>
          <a:p>
            <a:pPr indent="-228600" defTabSz="914400">
              <a:lnSpc>
                <a:spcPct val="90000"/>
              </a:lnSpc>
              <a:spcBef>
                <a:spcPts val="5"/>
              </a:spcBef>
              <a:buFont typeface="Arial" panose="020B0604020202020204" pitchFamily="34" charset="0"/>
              <a:buChar char="•"/>
            </a:pPr>
            <a:endParaRPr lang="en-US" sz="2800" dirty="0"/>
          </a:p>
          <a:p>
            <a:pPr marL="469900" marR="5080" indent="-228600" defTabSz="914400">
              <a:lnSpc>
                <a:spcPct val="90000"/>
              </a:lnSpc>
              <a:buFont typeface="Arial" panose="020B0604020202020204" pitchFamily="34" charset="0"/>
              <a:buChar char="•"/>
            </a:pPr>
            <a:r>
              <a:rPr lang="en-US" sz="2800" dirty="0"/>
              <a:t>As</a:t>
            </a:r>
            <a:r>
              <a:rPr lang="en-US" sz="2800" spc="-65" dirty="0"/>
              <a:t> </a:t>
            </a:r>
            <a:r>
              <a:rPr lang="en-US" sz="2800" dirty="0"/>
              <a:t>per</a:t>
            </a:r>
            <a:r>
              <a:rPr lang="en-US" sz="2800" spc="-65" dirty="0"/>
              <a:t> </a:t>
            </a:r>
            <a:r>
              <a:rPr lang="en-US" sz="2800" dirty="0"/>
              <a:t>the</a:t>
            </a:r>
            <a:r>
              <a:rPr lang="en-US" sz="2800" spc="-60" dirty="0"/>
              <a:t> </a:t>
            </a:r>
            <a:r>
              <a:rPr lang="en-US" sz="2800" dirty="0"/>
              <a:t>Auxiliary</a:t>
            </a:r>
            <a:r>
              <a:rPr lang="en-US" sz="2800" spc="-40" dirty="0"/>
              <a:t> </a:t>
            </a:r>
            <a:r>
              <a:rPr lang="en-US" sz="2800" dirty="0"/>
              <a:t>Order</a:t>
            </a:r>
            <a:r>
              <a:rPr lang="en-US" sz="2800" spc="-60" dirty="0"/>
              <a:t> </a:t>
            </a:r>
            <a:r>
              <a:rPr lang="en-US" sz="2800" dirty="0"/>
              <a:t>of</a:t>
            </a:r>
            <a:r>
              <a:rPr lang="en-US" sz="2800" spc="-70" dirty="0"/>
              <a:t> </a:t>
            </a:r>
            <a:r>
              <a:rPr lang="en-US" sz="2800" dirty="0"/>
              <a:t>Business,</a:t>
            </a:r>
            <a:r>
              <a:rPr lang="en-US" sz="2800" spc="-45" dirty="0"/>
              <a:t> </a:t>
            </a:r>
            <a:r>
              <a:rPr lang="en-US" sz="2800" spc="-10" dirty="0"/>
              <a:t>after </a:t>
            </a:r>
            <a:r>
              <a:rPr lang="en-US" sz="2800" dirty="0"/>
              <a:t>the</a:t>
            </a:r>
            <a:r>
              <a:rPr lang="en-US" sz="2800" spc="-85" dirty="0"/>
              <a:t> </a:t>
            </a:r>
            <a:r>
              <a:rPr lang="en-US" sz="2800" spc="-35" dirty="0"/>
              <a:t>Treasurer’s</a:t>
            </a:r>
            <a:r>
              <a:rPr lang="en-US" sz="2800" spc="-85" dirty="0"/>
              <a:t> </a:t>
            </a:r>
            <a:r>
              <a:rPr lang="en-US" sz="2800" dirty="0"/>
              <a:t>report</a:t>
            </a:r>
            <a:r>
              <a:rPr lang="en-US" sz="2800" spc="-85" dirty="0"/>
              <a:t> </a:t>
            </a:r>
            <a:r>
              <a:rPr lang="en-US" sz="2800" dirty="0"/>
              <a:t>it</a:t>
            </a:r>
            <a:r>
              <a:rPr lang="en-US" sz="2800" spc="-85" dirty="0"/>
              <a:t> </a:t>
            </a:r>
            <a:r>
              <a:rPr lang="en-US" sz="2800" dirty="0"/>
              <a:t>is</a:t>
            </a:r>
            <a:r>
              <a:rPr lang="en-US" sz="2800" spc="-80" dirty="0"/>
              <a:t> </a:t>
            </a:r>
            <a:r>
              <a:rPr lang="en-US" sz="2800" dirty="0"/>
              <a:t>customary</a:t>
            </a:r>
            <a:r>
              <a:rPr lang="en-US" sz="2800" spc="-65" dirty="0"/>
              <a:t> </a:t>
            </a:r>
            <a:r>
              <a:rPr lang="en-US" sz="2800" dirty="0"/>
              <a:t>for</a:t>
            </a:r>
            <a:r>
              <a:rPr lang="en-US" sz="2800" spc="-80" dirty="0"/>
              <a:t> </a:t>
            </a:r>
            <a:r>
              <a:rPr lang="en-US" sz="2800" spc="-25" dirty="0"/>
              <a:t>the </a:t>
            </a:r>
            <a:r>
              <a:rPr lang="en-US" sz="2800" spc="-20" dirty="0"/>
              <a:t>Presentation</a:t>
            </a:r>
            <a:r>
              <a:rPr lang="en-US" sz="2800" spc="-40" dirty="0"/>
              <a:t> </a:t>
            </a:r>
            <a:r>
              <a:rPr lang="en-US" sz="2800" dirty="0"/>
              <a:t>of</a:t>
            </a:r>
            <a:r>
              <a:rPr lang="en-US" sz="2800" spc="-70" dirty="0"/>
              <a:t> </a:t>
            </a:r>
            <a:r>
              <a:rPr lang="en-US" sz="2800" dirty="0"/>
              <a:t>Bills</a:t>
            </a:r>
            <a:r>
              <a:rPr lang="en-US" sz="2800" spc="-50" dirty="0"/>
              <a:t> </a:t>
            </a:r>
            <a:r>
              <a:rPr lang="en-US" sz="2800" dirty="0"/>
              <a:t>to</a:t>
            </a:r>
            <a:r>
              <a:rPr lang="en-US" sz="2800" spc="-70" dirty="0"/>
              <a:t> </a:t>
            </a:r>
            <a:r>
              <a:rPr lang="en-US" sz="2800" dirty="0"/>
              <a:t>be</a:t>
            </a:r>
            <a:r>
              <a:rPr lang="en-US" sz="2800" spc="-70" dirty="0"/>
              <a:t> </a:t>
            </a:r>
            <a:r>
              <a:rPr lang="en-US" sz="2800" spc="-10" dirty="0"/>
              <a:t>approved</a:t>
            </a:r>
            <a:r>
              <a:rPr lang="en-US" sz="2800" spc="-40" dirty="0"/>
              <a:t> </a:t>
            </a:r>
            <a:r>
              <a:rPr lang="en-US" sz="2800" dirty="0"/>
              <a:t>to</a:t>
            </a:r>
            <a:r>
              <a:rPr lang="en-US" sz="2800" spc="-70" dirty="0"/>
              <a:t> </a:t>
            </a:r>
            <a:r>
              <a:rPr lang="en-US" sz="2800" dirty="0"/>
              <a:t>be</a:t>
            </a:r>
            <a:r>
              <a:rPr lang="en-US" sz="2800" spc="-70" dirty="0"/>
              <a:t> </a:t>
            </a:r>
            <a:r>
              <a:rPr lang="en-US" sz="2800" spc="-20" dirty="0"/>
              <a:t>paid</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7C04E8C-8524-27A8-0494-7C6032767B41}"/>
              </a:ext>
            </a:extLst>
          </p:cNvPr>
          <p:cNvSpPr txBox="1"/>
          <p:nvPr/>
        </p:nvSpPr>
        <p:spPr>
          <a:xfrm>
            <a:off x="304179" y="413121"/>
            <a:ext cx="9450040" cy="88592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700" kern="1200" dirty="0">
                <a:solidFill>
                  <a:schemeClr val="tx1"/>
                </a:solidFill>
                <a:latin typeface="+mj-lt"/>
                <a:ea typeface="+mj-ea"/>
                <a:cs typeface="+mj-cs"/>
              </a:rPr>
              <a:t>RETENTION</a:t>
            </a:r>
            <a:r>
              <a:rPr lang="en-US" sz="4700" kern="1200" spc="-80" dirty="0">
                <a:solidFill>
                  <a:schemeClr val="tx1"/>
                </a:solidFill>
                <a:latin typeface="+mj-lt"/>
                <a:ea typeface="+mj-ea"/>
                <a:cs typeface="+mj-cs"/>
              </a:rPr>
              <a:t> </a:t>
            </a:r>
            <a:r>
              <a:rPr lang="en-US" sz="4700" kern="1200" dirty="0">
                <a:solidFill>
                  <a:schemeClr val="tx1"/>
                </a:solidFill>
                <a:latin typeface="+mj-lt"/>
                <a:ea typeface="+mj-ea"/>
                <a:cs typeface="+mj-cs"/>
              </a:rPr>
              <a:t>OF</a:t>
            </a:r>
            <a:r>
              <a:rPr lang="en-US" sz="4700" kern="1200" spc="-70" dirty="0">
                <a:solidFill>
                  <a:schemeClr val="tx1"/>
                </a:solidFill>
                <a:latin typeface="+mj-lt"/>
                <a:ea typeface="+mj-ea"/>
                <a:cs typeface="+mj-cs"/>
              </a:rPr>
              <a:t> </a:t>
            </a:r>
            <a:r>
              <a:rPr lang="en-US" sz="4700" kern="1200" dirty="0">
                <a:solidFill>
                  <a:schemeClr val="tx1"/>
                </a:solidFill>
                <a:latin typeface="+mj-lt"/>
                <a:ea typeface="+mj-ea"/>
                <a:cs typeface="+mj-cs"/>
              </a:rPr>
              <a:t>AUXILIARY</a:t>
            </a:r>
            <a:r>
              <a:rPr lang="en-US" sz="4700" kern="1200" spc="-85" dirty="0">
                <a:solidFill>
                  <a:schemeClr val="tx1"/>
                </a:solidFill>
                <a:latin typeface="+mj-lt"/>
                <a:ea typeface="+mj-ea"/>
                <a:cs typeface="+mj-cs"/>
              </a:rPr>
              <a:t> </a:t>
            </a:r>
            <a:r>
              <a:rPr lang="en-US" sz="4700" kern="1200" spc="-10" dirty="0">
                <a:solidFill>
                  <a:schemeClr val="tx1"/>
                </a:solidFill>
                <a:latin typeface="+mj-lt"/>
                <a:ea typeface="+mj-ea"/>
                <a:cs typeface="+mj-cs"/>
              </a:rPr>
              <a:t>RECORDS</a:t>
            </a:r>
            <a:endParaRPr lang="en-US" sz="47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2265357"/>
            <a:ext cx="9450040" cy="8859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8370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351193" y="2605346"/>
            <a:ext cx="7573607" cy="4176454"/>
          </a:xfrm>
          <a:prstGeom prst="rect">
            <a:avLst/>
          </a:prstGeom>
        </p:spPr>
        <p:txBody>
          <a:bodyPr vert="horz" lIns="91440" tIns="45720" rIns="91440" bIns="45720" rtlCol="0" anchor="ctr">
            <a:normAutofit/>
          </a:bodyPr>
          <a:lstStyle/>
          <a:p>
            <a:pPr marL="469900" indent="-228600" defTabSz="914400">
              <a:lnSpc>
                <a:spcPct val="90000"/>
              </a:lnSpc>
              <a:spcBef>
                <a:spcPts val="1230"/>
              </a:spcBef>
              <a:buFont typeface="Arial" panose="020B0604020202020204" pitchFamily="34" charset="0"/>
              <a:buChar char="•"/>
            </a:pPr>
            <a:r>
              <a:rPr lang="en-US" sz="2400" dirty="0"/>
              <a:t>Most</a:t>
            </a:r>
            <a:r>
              <a:rPr lang="en-US" sz="2400" spc="-75" dirty="0"/>
              <a:t> </a:t>
            </a:r>
            <a:r>
              <a:rPr lang="en-US" sz="2400" spc="-10" dirty="0"/>
              <a:t>accounting</a:t>
            </a:r>
            <a:r>
              <a:rPr lang="en-US" sz="2400" spc="-45" dirty="0"/>
              <a:t> </a:t>
            </a:r>
            <a:r>
              <a:rPr lang="en-US" sz="2400" spc="-10" dirty="0"/>
              <a:t>records</a:t>
            </a:r>
            <a:r>
              <a:rPr lang="en-US" sz="2400" spc="-75" dirty="0"/>
              <a:t> </a:t>
            </a:r>
            <a:r>
              <a:rPr lang="en-US" sz="2400" dirty="0"/>
              <a:t>=</a:t>
            </a:r>
            <a:r>
              <a:rPr lang="en-US" sz="2400" spc="-65" dirty="0"/>
              <a:t> </a:t>
            </a:r>
            <a:r>
              <a:rPr lang="en-US" sz="2400" dirty="0"/>
              <a:t>6</a:t>
            </a:r>
            <a:r>
              <a:rPr lang="en-US" sz="2400" spc="-75" dirty="0"/>
              <a:t> </a:t>
            </a:r>
            <a:r>
              <a:rPr lang="en-US" sz="2400" spc="-10" dirty="0"/>
              <a:t>years</a:t>
            </a:r>
            <a:endParaRPr lang="en-US" sz="2400" dirty="0"/>
          </a:p>
          <a:p>
            <a:pPr marL="927100" indent="-228600" defTabSz="914400">
              <a:lnSpc>
                <a:spcPct val="90000"/>
              </a:lnSpc>
              <a:spcBef>
                <a:spcPts val="360"/>
              </a:spcBef>
              <a:buFont typeface="Arial" panose="020B0604020202020204" pitchFamily="34" charset="0"/>
              <a:buChar char="•"/>
              <a:tabLst>
                <a:tab pos="927100" algn="l"/>
              </a:tabLst>
            </a:pPr>
            <a:r>
              <a:rPr lang="en-US" sz="2400" dirty="0"/>
              <a:t>Accounts</a:t>
            </a:r>
            <a:r>
              <a:rPr lang="en-US" sz="2400" spc="-60" dirty="0"/>
              <a:t> </a:t>
            </a:r>
            <a:r>
              <a:rPr lang="en-US" sz="2400" spc="-10" dirty="0"/>
              <a:t>Receivables</a:t>
            </a:r>
            <a:endParaRPr lang="en-US" sz="2400" dirty="0"/>
          </a:p>
          <a:p>
            <a:pPr marL="927100" indent="-228600" defTabSz="914400">
              <a:lnSpc>
                <a:spcPct val="90000"/>
              </a:lnSpc>
              <a:spcBef>
                <a:spcPts val="340"/>
              </a:spcBef>
              <a:buFont typeface="Arial" panose="020B0604020202020204" pitchFamily="34" charset="0"/>
              <a:buChar char="•"/>
              <a:tabLst>
                <a:tab pos="927100" algn="l"/>
              </a:tabLst>
            </a:pPr>
            <a:r>
              <a:rPr lang="en-US" sz="2400" dirty="0"/>
              <a:t>Accounts</a:t>
            </a:r>
            <a:r>
              <a:rPr lang="en-US" sz="2400" spc="-55" dirty="0"/>
              <a:t> </a:t>
            </a:r>
            <a:r>
              <a:rPr lang="en-US" sz="2400" spc="-10" dirty="0"/>
              <a:t>Payables</a:t>
            </a:r>
            <a:endParaRPr lang="en-US" sz="2400" dirty="0"/>
          </a:p>
          <a:p>
            <a:pPr marL="927100" indent="-228600" defTabSz="914400">
              <a:lnSpc>
                <a:spcPct val="90000"/>
              </a:lnSpc>
              <a:spcBef>
                <a:spcPts val="334"/>
              </a:spcBef>
              <a:buFont typeface="Arial" panose="020B0604020202020204" pitchFamily="34" charset="0"/>
              <a:buChar char="•"/>
              <a:tabLst>
                <a:tab pos="927100" algn="l"/>
              </a:tabLst>
            </a:pPr>
            <a:r>
              <a:rPr lang="en-US" sz="2400" dirty="0"/>
              <a:t>Canceled</a:t>
            </a:r>
            <a:r>
              <a:rPr lang="en-US" sz="2400" spc="-45" dirty="0"/>
              <a:t> </a:t>
            </a:r>
            <a:r>
              <a:rPr lang="en-US" sz="2400" spc="-10" dirty="0"/>
              <a:t>Checks</a:t>
            </a:r>
            <a:endParaRPr lang="en-US" sz="2400" dirty="0"/>
          </a:p>
          <a:p>
            <a:pPr marL="927100" indent="-228600" defTabSz="914400">
              <a:lnSpc>
                <a:spcPct val="90000"/>
              </a:lnSpc>
              <a:spcBef>
                <a:spcPts val="335"/>
              </a:spcBef>
              <a:buFont typeface="Arial" panose="020B0604020202020204" pitchFamily="34" charset="0"/>
              <a:buChar char="•"/>
              <a:tabLst>
                <a:tab pos="927100" algn="l"/>
              </a:tabLst>
            </a:pPr>
            <a:r>
              <a:rPr lang="en-US" sz="2400" dirty="0"/>
              <a:t>Bank </a:t>
            </a:r>
            <a:r>
              <a:rPr lang="en-US" sz="2400" spc="-10" dirty="0"/>
              <a:t>Statements</a:t>
            </a:r>
            <a:endParaRPr lang="en-US" sz="2400" dirty="0"/>
          </a:p>
          <a:p>
            <a:pPr marL="469900" indent="-228600" defTabSz="914400">
              <a:lnSpc>
                <a:spcPct val="90000"/>
              </a:lnSpc>
              <a:spcBef>
                <a:spcPts val="355"/>
              </a:spcBef>
              <a:buFont typeface="Arial" panose="020B0604020202020204" pitchFamily="34" charset="0"/>
              <a:buChar char="•"/>
            </a:pPr>
            <a:r>
              <a:rPr lang="en-US" sz="2400" dirty="0"/>
              <a:t>Great</a:t>
            </a:r>
            <a:r>
              <a:rPr lang="en-US" sz="2400" spc="-90" dirty="0"/>
              <a:t> </a:t>
            </a:r>
            <a:r>
              <a:rPr lang="en-US" sz="2400" spc="-10" dirty="0"/>
              <a:t>resource</a:t>
            </a:r>
            <a:endParaRPr lang="en-US" sz="2400" dirty="0"/>
          </a:p>
          <a:p>
            <a:pPr marL="927100" indent="-228600" defTabSz="914400">
              <a:lnSpc>
                <a:spcPct val="90000"/>
              </a:lnSpc>
              <a:spcBef>
                <a:spcPts val="365"/>
              </a:spcBef>
              <a:buFont typeface="Arial" panose="020B0604020202020204" pitchFamily="34" charset="0"/>
              <a:buChar char="•"/>
              <a:tabLst>
                <a:tab pos="927100" algn="l"/>
              </a:tabLst>
            </a:pPr>
            <a:r>
              <a:rPr lang="en-US" sz="2400" dirty="0"/>
              <a:t>Booklet</a:t>
            </a:r>
            <a:r>
              <a:rPr lang="en-US" sz="2400" spc="-50" dirty="0"/>
              <a:t> </a:t>
            </a:r>
            <a:r>
              <a:rPr lang="en-US" sz="2400" dirty="0"/>
              <a:t>of</a:t>
            </a:r>
            <a:r>
              <a:rPr lang="en-US" sz="2400" spc="-50" dirty="0"/>
              <a:t> </a:t>
            </a:r>
            <a:r>
              <a:rPr lang="en-US" sz="2400" dirty="0"/>
              <a:t>Instructions</a:t>
            </a:r>
            <a:r>
              <a:rPr lang="en-US" sz="2400" spc="-50" dirty="0"/>
              <a:t> </a:t>
            </a:r>
            <a:r>
              <a:rPr lang="en-US" sz="2400" dirty="0"/>
              <a:t>in</a:t>
            </a:r>
            <a:r>
              <a:rPr lang="en-US" sz="2400" spc="-50" dirty="0"/>
              <a:t> </a:t>
            </a:r>
            <a:r>
              <a:rPr lang="en-US" sz="2400" dirty="0"/>
              <a:t>Bylaws</a:t>
            </a:r>
            <a:r>
              <a:rPr lang="en-US" sz="2400" spc="-45" dirty="0"/>
              <a:t> </a:t>
            </a:r>
            <a:r>
              <a:rPr lang="en-US" sz="2400" dirty="0"/>
              <a:t>(yellow</a:t>
            </a:r>
            <a:r>
              <a:rPr lang="en-US" sz="2400" spc="-45" dirty="0"/>
              <a:t> </a:t>
            </a:r>
            <a:r>
              <a:rPr lang="en-US" sz="2400" spc="-10" dirty="0"/>
              <a:t>pages)</a:t>
            </a:r>
          </a:p>
          <a:p>
            <a:pPr marL="457200" indent="-228600" defTabSz="914400">
              <a:lnSpc>
                <a:spcPct val="90000"/>
              </a:lnSpc>
              <a:spcBef>
                <a:spcPts val="365"/>
              </a:spcBef>
              <a:buFont typeface="Arial" panose="020B0604020202020204" pitchFamily="34" charset="0"/>
              <a:buChar char="•"/>
              <a:tabLst>
                <a:tab pos="927100" algn="l"/>
              </a:tabLst>
            </a:pPr>
            <a:r>
              <a:rPr lang="en-US" sz="2400" dirty="0"/>
              <a:t>Paper</a:t>
            </a:r>
            <a:r>
              <a:rPr lang="en-US" sz="2400" spc="-75" dirty="0"/>
              <a:t> </a:t>
            </a:r>
            <a:r>
              <a:rPr lang="en-US" sz="2400" dirty="0"/>
              <a:t>vs.</a:t>
            </a:r>
            <a:r>
              <a:rPr lang="en-US" sz="2400" spc="-95" dirty="0"/>
              <a:t> </a:t>
            </a:r>
            <a:r>
              <a:rPr lang="en-US" sz="2400" dirty="0"/>
              <a:t>electronic</a:t>
            </a:r>
            <a:r>
              <a:rPr lang="en-US" sz="2400" spc="-80" dirty="0"/>
              <a:t> </a:t>
            </a:r>
            <a:r>
              <a:rPr lang="en-US" sz="2400" dirty="0"/>
              <a:t>file</a:t>
            </a:r>
            <a:r>
              <a:rPr lang="en-US" sz="2400" spc="-90" dirty="0"/>
              <a:t> </a:t>
            </a:r>
            <a:r>
              <a:rPr lang="en-US" sz="2400" spc="-10" dirty="0"/>
              <a:t>keeping</a:t>
            </a:r>
            <a:endParaRPr lang="en-US" sz="2400" dirty="0"/>
          </a:p>
        </p:txBody>
      </p:sp>
      <p:pic>
        <p:nvPicPr>
          <p:cNvPr id="5" name="object 5"/>
          <p:cNvPicPr/>
          <p:nvPr/>
        </p:nvPicPr>
        <p:blipFill>
          <a:blip r:embed="rId3" cstate="print"/>
          <a:stretch>
            <a:fillRect/>
          </a:stretch>
        </p:blipFill>
        <p:spPr>
          <a:xfrm>
            <a:off x="7467600" y="2838735"/>
            <a:ext cx="1923673" cy="2403846"/>
          </a:xfrm>
          <a:prstGeom prst="rect">
            <a:avLst/>
          </a:prstGeom>
        </p:spPr>
      </p:pic>
      <p:sp>
        <p:nvSpPr>
          <p:cNvPr id="23" name="Rectangle 22">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9142621" y="2644923"/>
            <a:ext cx="885927" cy="1257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118C8-210B-3356-E0DF-A5021D59EA02}"/>
              </a:ext>
            </a:extLst>
          </p:cNvPr>
          <p:cNvSpPr>
            <a:spLocks noGrp="1"/>
          </p:cNvSpPr>
          <p:nvPr>
            <p:ph type="title"/>
          </p:nvPr>
        </p:nvSpPr>
        <p:spPr/>
        <p:txBody>
          <a:bodyPr/>
          <a:lstStyle/>
          <a:p>
            <a:r>
              <a:rPr lang="en-US" dirty="0"/>
              <a:t>IMPORTANT </a:t>
            </a:r>
            <a:r>
              <a:rPr lang="en-US" dirty="0">
                <a:solidFill>
                  <a:schemeClr val="tx1"/>
                </a:solidFill>
              </a:rPr>
              <a:t>FORMS</a:t>
            </a:r>
          </a:p>
        </p:txBody>
      </p:sp>
      <p:graphicFrame>
        <p:nvGraphicFramePr>
          <p:cNvPr id="17" name="Text Placeholder 2">
            <a:extLst>
              <a:ext uri="{FF2B5EF4-FFF2-40B4-BE49-F238E27FC236}">
                <a16:creationId xmlns:a16="http://schemas.microsoft.com/office/drawing/2014/main" xmlns="" id="{C5853458-F4AB-4E13-1990-23F1AC8B6E72}"/>
              </a:ext>
            </a:extLst>
          </p:cNvPr>
          <p:cNvGraphicFramePr>
            <a:graphicFrameLocks noGrp="1"/>
          </p:cNvGraphicFramePr>
          <p:nvPr>
            <p:ph idx="1"/>
            <p:extLst>
              <p:ext uri="{D42A27DB-BD31-4B8C-83A1-F6EECF244321}">
                <p14:modId xmlns:p14="http://schemas.microsoft.com/office/powerpoint/2010/main" val="12832204"/>
              </p:ext>
            </p:extLst>
          </p:nvPr>
        </p:nvGraphicFramePr>
        <p:xfrm>
          <a:off x="753865" y="2137361"/>
          <a:ext cx="8550673" cy="470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10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48C482-EFF9-3007-9F5E-064F74C3C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2FEFF20-5013-23F1-8202-E31C7E4230EB}"/>
              </a:ext>
            </a:extLst>
          </p:cNvPr>
          <p:cNvSpPr>
            <a:spLocks noGrp="1"/>
          </p:cNvSpPr>
          <p:nvPr>
            <p:ph type="title"/>
          </p:nvPr>
        </p:nvSpPr>
        <p:spPr>
          <a:xfrm>
            <a:off x="556054" y="-152402"/>
            <a:ext cx="8675370" cy="1524000"/>
          </a:xfrm>
        </p:spPr>
        <p:txBody>
          <a:bodyPr/>
          <a:lstStyle/>
          <a:p>
            <a:r>
              <a:rPr lang="en-US" dirty="0"/>
              <a:t>MEMBERSHIP SUMMARY FORMS</a:t>
            </a:r>
            <a:endParaRPr lang="en-US" dirty="0">
              <a:solidFill>
                <a:schemeClr val="tx1"/>
              </a:solidFill>
            </a:endParaRPr>
          </a:p>
        </p:txBody>
      </p:sp>
      <p:pic>
        <p:nvPicPr>
          <p:cNvPr id="6" name="Picture 5">
            <a:extLst>
              <a:ext uri="{FF2B5EF4-FFF2-40B4-BE49-F238E27FC236}">
                <a16:creationId xmlns:a16="http://schemas.microsoft.com/office/drawing/2014/main" xmlns="" id="{1F9AB077-4680-AB58-0FF5-4FDC4EACB7E7}"/>
              </a:ext>
            </a:extLst>
          </p:cNvPr>
          <p:cNvPicPr>
            <a:picLocks noChangeAspect="1"/>
          </p:cNvPicPr>
          <p:nvPr/>
        </p:nvPicPr>
        <p:blipFill>
          <a:blip r:embed="rId2"/>
          <a:stretch>
            <a:fillRect/>
          </a:stretch>
        </p:blipFill>
        <p:spPr>
          <a:xfrm>
            <a:off x="294792" y="1371598"/>
            <a:ext cx="4598947" cy="5984757"/>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xmlns="" id="{A640BB27-9E27-823A-357E-27A34B5694A0}"/>
              </a:ext>
            </a:extLst>
          </p:cNvPr>
          <p:cNvPicPr>
            <a:picLocks noChangeAspect="1"/>
          </p:cNvPicPr>
          <p:nvPr/>
        </p:nvPicPr>
        <p:blipFill>
          <a:blip r:embed="rId3"/>
          <a:stretch>
            <a:fillRect/>
          </a:stretch>
        </p:blipFill>
        <p:spPr>
          <a:xfrm>
            <a:off x="5132347" y="1371599"/>
            <a:ext cx="4653915" cy="59847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210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A7EEA5-D47B-B915-CFEE-E69EAAB5B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8C8CA3E-F696-FD7F-E71F-02E84EB61758}"/>
              </a:ext>
            </a:extLst>
          </p:cNvPr>
          <p:cNvSpPr>
            <a:spLocks noGrp="1"/>
          </p:cNvSpPr>
          <p:nvPr>
            <p:ph type="title"/>
          </p:nvPr>
        </p:nvSpPr>
        <p:spPr>
          <a:xfrm>
            <a:off x="536257" y="46409"/>
            <a:ext cx="8985885" cy="1502305"/>
          </a:xfrm>
        </p:spPr>
        <p:txBody>
          <a:bodyPr/>
          <a:lstStyle/>
          <a:p>
            <a:r>
              <a:rPr lang="en-US" dirty="0"/>
              <a:t>2025-2026 CONTRIBUTION FORM</a:t>
            </a:r>
            <a:endParaRPr lang="en-US" dirty="0">
              <a:solidFill>
                <a:schemeClr val="tx1"/>
              </a:solidFill>
            </a:endParaRPr>
          </a:p>
        </p:txBody>
      </p:sp>
      <p:pic>
        <p:nvPicPr>
          <p:cNvPr id="6" name="Picture 5">
            <a:extLst>
              <a:ext uri="{FF2B5EF4-FFF2-40B4-BE49-F238E27FC236}">
                <a16:creationId xmlns:a16="http://schemas.microsoft.com/office/drawing/2014/main" xmlns="" id="{98CF975F-2DA3-A5D5-5093-764B5A7090F0}"/>
              </a:ext>
            </a:extLst>
          </p:cNvPr>
          <p:cNvPicPr>
            <a:picLocks noChangeAspect="1"/>
          </p:cNvPicPr>
          <p:nvPr/>
        </p:nvPicPr>
        <p:blipFill>
          <a:blip r:embed="rId2"/>
          <a:stretch>
            <a:fillRect/>
          </a:stretch>
        </p:blipFill>
        <p:spPr>
          <a:xfrm>
            <a:off x="2698243" y="1524000"/>
            <a:ext cx="4351397" cy="6019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580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A013E-F162-E832-5E3D-DE780BEDD7E1}"/>
              </a:ext>
            </a:extLst>
          </p:cNvPr>
          <p:cNvSpPr>
            <a:spLocks noGrp="1"/>
          </p:cNvSpPr>
          <p:nvPr>
            <p:ph type="title"/>
          </p:nvPr>
        </p:nvSpPr>
        <p:spPr>
          <a:xfrm>
            <a:off x="460057" y="8238"/>
            <a:ext cx="9138285" cy="1502305"/>
          </a:xfrm>
        </p:spPr>
        <p:txBody>
          <a:bodyPr/>
          <a:lstStyle/>
          <a:p>
            <a:r>
              <a:rPr lang="en-US" dirty="0"/>
              <a:t>MEMBER CHANGE/UPDATE FORM</a:t>
            </a:r>
          </a:p>
        </p:txBody>
      </p:sp>
      <p:pic>
        <p:nvPicPr>
          <p:cNvPr id="5" name="Picture 4">
            <a:extLst>
              <a:ext uri="{FF2B5EF4-FFF2-40B4-BE49-F238E27FC236}">
                <a16:creationId xmlns:a16="http://schemas.microsoft.com/office/drawing/2014/main" xmlns="" id="{E5291654-ACD9-A4D4-BE35-5D7C6538FD79}"/>
              </a:ext>
            </a:extLst>
          </p:cNvPr>
          <p:cNvPicPr>
            <a:picLocks noChangeAspect="1"/>
          </p:cNvPicPr>
          <p:nvPr/>
        </p:nvPicPr>
        <p:blipFill>
          <a:blip r:embed="rId2"/>
          <a:stretch>
            <a:fillRect/>
          </a:stretch>
        </p:blipFill>
        <p:spPr>
          <a:xfrm>
            <a:off x="2557697" y="1447800"/>
            <a:ext cx="4662442" cy="59436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xmlns="" id="{E94D805B-C638-2AD3-CF69-A3AB26C9E968}"/>
              </a:ext>
            </a:extLst>
          </p:cNvPr>
          <p:cNvSpPr txBox="1"/>
          <p:nvPr/>
        </p:nvSpPr>
        <p:spPr>
          <a:xfrm>
            <a:off x="7339436" y="4114800"/>
            <a:ext cx="2566564" cy="1631216"/>
          </a:xfrm>
          <a:prstGeom prst="rect">
            <a:avLst/>
          </a:prstGeom>
          <a:noFill/>
        </p:spPr>
        <p:txBody>
          <a:bodyPr wrap="square" rtlCol="0">
            <a:spAutoFit/>
          </a:bodyPr>
          <a:lstStyle/>
          <a:p>
            <a:r>
              <a:rPr lang="en-US" sz="2000" dirty="0"/>
              <a:t>Used for Convert to Life Member Credit Card Payments sent to Department Treasurer to process</a:t>
            </a:r>
          </a:p>
        </p:txBody>
      </p:sp>
      <p:sp>
        <p:nvSpPr>
          <p:cNvPr id="7" name="TextBox 6">
            <a:extLst>
              <a:ext uri="{FF2B5EF4-FFF2-40B4-BE49-F238E27FC236}">
                <a16:creationId xmlns:a16="http://schemas.microsoft.com/office/drawing/2014/main" xmlns="" id="{F876C152-F3CB-E560-829C-1C55C7DCEF10}"/>
              </a:ext>
            </a:extLst>
          </p:cNvPr>
          <p:cNvSpPr txBox="1"/>
          <p:nvPr/>
        </p:nvSpPr>
        <p:spPr>
          <a:xfrm>
            <a:off x="86195" y="2660260"/>
            <a:ext cx="2352205" cy="2246769"/>
          </a:xfrm>
          <a:prstGeom prst="rect">
            <a:avLst/>
          </a:prstGeom>
          <a:noFill/>
        </p:spPr>
        <p:txBody>
          <a:bodyPr wrap="square" rtlCol="0">
            <a:spAutoFit/>
          </a:bodyPr>
          <a:lstStyle/>
          <a:p>
            <a:r>
              <a:rPr lang="en-US" sz="2000" dirty="0"/>
              <a:t>Used for Convert to Life Member –Cash Payments can be processed on MALTA by Auxiliary Treasurer under Duties</a:t>
            </a:r>
            <a:endParaRPr lang="en-US" dirty="0"/>
          </a:p>
        </p:txBody>
      </p:sp>
    </p:spTree>
    <p:extLst>
      <p:ext uri="{BB962C8B-B14F-4D97-AF65-F5344CB8AC3E}">
        <p14:creationId xmlns:p14="http://schemas.microsoft.com/office/powerpoint/2010/main" val="73875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2E5E04-DEE8-9945-E597-5B4C399F5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5578567-9FC1-2AD0-357A-AB9D331A4CBB}"/>
              </a:ext>
            </a:extLst>
          </p:cNvPr>
          <p:cNvSpPr>
            <a:spLocks noGrp="1"/>
          </p:cNvSpPr>
          <p:nvPr>
            <p:ph type="title"/>
          </p:nvPr>
        </p:nvSpPr>
        <p:spPr>
          <a:xfrm>
            <a:off x="577215" y="0"/>
            <a:ext cx="8903970" cy="1502305"/>
          </a:xfrm>
        </p:spPr>
        <p:txBody>
          <a:bodyPr/>
          <a:lstStyle/>
          <a:p>
            <a:pPr algn="ctr"/>
            <a:r>
              <a:rPr lang="en-US" dirty="0"/>
              <a:t>MEMBERSHIP APPLICATION </a:t>
            </a:r>
          </a:p>
        </p:txBody>
      </p:sp>
      <p:pic>
        <p:nvPicPr>
          <p:cNvPr id="5" name="Picture 4">
            <a:extLst>
              <a:ext uri="{FF2B5EF4-FFF2-40B4-BE49-F238E27FC236}">
                <a16:creationId xmlns:a16="http://schemas.microsoft.com/office/drawing/2014/main" xmlns="" id="{3AEEDAAE-E424-736C-3546-93AC6B6B94FB}"/>
              </a:ext>
            </a:extLst>
          </p:cNvPr>
          <p:cNvPicPr>
            <a:picLocks noChangeAspect="1"/>
          </p:cNvPicPr>
          <p:nvPr/>
        </p:nvPicPr>
        <p:blipFill>
          <a:blip r:embed="rId2"/>
          <a:stretch>
            <a:fillRect/>
          </a:stretch>
        </p:blipFill>
        <p:spPr>
          <a:xfrm>
            <a:off x="2590800" y="1256735"/>
            <a:ext cx="5159187" cy="63632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5555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60F6550-C145-88E7-9522-67D4FFF9E403}"/>
              </a:ext>
            </a:extLst>
          </p:cNvPr>
          <p:cNvSpPr txBox="1"/>
          <p:nvPr/>
        </p:nvSpPr>
        <p:spPr>
          <a:xfrm>
            <a:off x="654771" y="438520"/>
            <a:ext cx="8304550" cy="147157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700" kern="1200">
                <a:solidFill>
                  <a:schemeClr val="tx1"/>
                </a:solidFill>
                <a:latin typeface="+mj-lt"/>
                <a:ea typeface="+mj-ea"/>
                <a:cs typeface="+mj-cs"/>
              </a:rPr>
              <a:t>ANNUAL</a:t>
            </a:r>
            <a:r>
              <a:rPr lang="en-US" sz="4700" kern="1200" spc="-165">
                <a:solidFill>
                  <a:schemeClr val="tx1"/>
                </a:solidFill>
                <a:latin typeface="+mj-lt"/>
                <a:ea typeface="+mj-ea"/>
                <a:cs typeface="+mj-cs"/>
              </a:rPr>
              <a:t> </a:t>
            </a:r>
            <a:r>
              <a:rPr lang="en-US" sz="4700" kern="1200" spc="-10">
                <a:solidFill>
                  <a:schemeClr val="tx1"/>
                </a:solidFill>
                <a:latin typeface="+mj-lt"/>
                <a:ea typeface="+mj-ea"/>
                <a:cs typeface="+mj-cs"/>
              </a:rPr>
              <a:t>MEMBERSHIP</a:t>
            </a:r>
            <a:r>
              <a:rPr lang="en-US" sz="4700" kern="1200" spc="-185">
                <a:solidFill>
                  <a:schemeClr val="tx1"/>
                </a:solidFill>
                <a:latin typeface="+mj-lt"/>
                <a:ea typeface="+mj-ea"/>
                <a:cs typeface="+mj-cs"/>
              </a:rPr>
              <a:t> </a:t>
            </a:r>
            <a:r>
              <a:rPr lang="en-US" sz="4700" kern="1200" spc="-10">
                <a:solidFill>
                  <a:schemeClr val="tx1"/>
                </a:solidFill>
                <a:latin typeface="+mj-lt"/>
                <a:ea typeface="+mj-ea"/>
                <a:cs typeface="+mj-cs"/>
              </a:rPr>
              <a:t>CARDS</a:t>
            </a:r>
            <a:endParaRPr lang="en-US" sz="4700" kern="120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2265357"/>
            <a:ext cx="9450040" cy="8859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8370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p:cNvPicPr/>
          <p:nvPr/>
        </p:nvPicPr>
        <p:blipFill>
          <a:blip r:embed="rId3" cstate="print"/>
          <a:stretch>
            <a:fillRect/>
          </a:stretch>
        </p:blipFill>
        <p:spPr>
          <a:xfrm>
            <a:off x="5665641" y="3647265"/>
            <a:ext cx="3460351" cy="2220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Rectangle 27">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9142621" y="2644923"/>
            <a:ext cx="885927" cy="1257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4">
            <a:extLst>
              <a:ext uri="{FF2B5EF4-FFF2-40B4-BE49-F238E27FC236}">
                <a16:creationId xmlns:a16="http://schemas.microsoft.com/office/drawing/2014/main" xmlns="" id="{875BB18D-9371-661F-37AC-1C32168DF7F6}"/>
              </a:ext>
            </a:extLst>
          </p:cNvPr>
          <p:cNvGraphicFramePr/>
          <p:nvPr>
            <p:extLst>
              <p:ext uri="{D42A27DB-BD31-4B8C-83A1-F6EECF244321}">
                <p14:modId xmlns:p14="http://schemas.microsoft.com/office/powerpoint/2010/main" val="2001604213"/>
              </p:ext>
            </p:extLst>
          </p:nvPr>
        </p:nvGraphicFramePr>
        <p:xfrm>
          <a:off x="409958" y="2946110"/>
          <a:ext cx="4845726" cy="4140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400" cy="7772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5950720C-ADFC-24E1-AD20-8A1A62681125}"/>
              </a:ext>
            </a:extLst>
          </p:cNvPr>
          <p:cNvSpPr txBox="1"/>
          <p:nvPr/>
        </p:nvSpPr>
        <p:spPr>
          <a:xfrm>
            <a:off x="937527" y="568956"/>
            <a:ext cx="4392065" cy="1118430"/>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3900" kern="1200" dirty="0">
                <a:solidFill>
                  <a:schemeClr val="tx1"/>
                </a:solidFill>
                <a:latin typeface="+mj-lt"/>
                <a:ea typeface="+mj-ea"/>
                <a:cs typeface="+mj-cs"/>
              </a:rPr>
              <a:t>LIFE</a:t>
            </a:r>
            <a:r>
              <a:rPr lang="en-US" sz="3900" kern="1200" spc="-190" dirty="0">
                <a:solidFill>
                  <a:schemeClr val="tx1"/>
                </a:solidFill>
                <a:latin typeface="+mj-lt"/>
                <a:ea typeface="+mj-ea"/>
                <a:cs typeface="+mj-cs"/>
              </a:rPr>
              <a:t> </a:t>
            </a:r>
            <a:r>
              <a:rPr lang="en-US" sz="3900" kern="1200" spc="-10" dirty="0">
                <a:solidFill>
                  <a:schemeClr val="tx1"/>
                </a:solidFill>
                <a:latin typeface="+mj-lt"/>
                <a:ea typeface="+mj-ea"/>
                <a:cs typeface="+mj-cs"/>
              </a:rPr>
              <a:t>MEMBERSHIP</a:t>
            </a:r>
            <a:r>
              <a:rPr lang="en-US" sz="3900" kern="1200" spc="-190" dirty="0">
                <a:solidFill>
                  <a:schemeClr val="tx1"/>
                </a:solidFill>
                <a:latin typeface="+mj-lt"/>
                <a:ea typeface="+mj-ea"/>
                <a:cs typeface="+mj-cs"/>
              </a:rPr>
              <a:t> </a:t>
            </a:r>
            <a:r>
              <a:rPr lang="en-US" sz="3900" kern="1200" spc="-10" dirty="0">
                <a:solidFill>
                  <a:schemeClr val="tx1"/>
                </a:solidFill>
                <a:latin typeface="+mj-lt"/>
                <a:ea typeface="+mj-ea"/>
                <a:cs typeface="+mj-cs"/>
              </a:rPr>
              <a:t>CARDS</a:t>
            </a:r>
            <a:endParaRPr lang="en-US" sz="3900" kern="1200" dirty="0">
              <a:solidFill>
                <a:schemeClr val="tx1"/>
              </a:solidFill>
              <a:latin typeface="+mj-lt"/>
              <a:ea typeface="+mj-ea"/>
              <a:cs typeface="+mj-cs"/>
            </a:endParaRPr>
          </a:p>
        </p:txBody>
      </p:sp>
      <p:sp>
        <p:nvSpPr>
          <p:cNvPr id="4" name="object 4"/>
          <p:cNvSpPr txBox="1"/>
          <p:nvPr/>
        </p:nvSpPr>
        <p:spPr>
          <a:xfrm>
            <a:off x="377191" y="1687386"/>
            <a:ext cx="4952402" cy="5045721"/>
          </a:xfrm>
          <a:prstGeom prst="rect">
            <a:avLst/>
          </a:prstGeom>
        </p:spPr>
        <p:txBody>
          <a:bodyPr vert="horz" lIns="91440" tIns="45720" rIns="91440" bIns="45720" rtlCol="0" anchor="t">
            <a:normAutofit/>
          </a:bodyPr>
          <a:lstStyle/>
          <a:p>
            <a:pPr marR="80010" indent="-228600" defTabSz="914400">
              <a:lnSpc>
                <a:spcPct val="90000"/>
              </a:lnSpc>
              <a:spcBef>
                <a:spcPts val="600"/>
              </a:spcBef>
              <a:buFont typeface="Arial" panose="020B0604020202020204" pitchFamily="34" charset="0"/>
              <a:buChar char="•"/>
            </a:pPr>
            <a:r>
              <a:rPr lang="en-US" sz="2000" dirty="0"/>
              <a:t>Card</a:t>
            </a:r>
            <a:r>
              <a:rPr lang="en-US" sz="2000" spc="-35" dirty="0"/>
              <a:t> </a:t>
            </a:r>
            <a:r>
              <a:rPr lang="en-US" sz="2000" dirty="0"/>
              <a:t>issued</a:t>
            </a:r>
            <a:r>
              <a:rPr lang="en-US" sz="2000" spc="-55" dirty="0"/>
              <a:t> </a:t>
            </a:r>
            <a:r>
              <a:rPr lang="en-US" sz="2000" dirty="0"/>
              <a:t>free</a:t>
            </a:r>
            <a:r>
              <a:rPr lang="en-US" sz="2000" spc="-35" dirty="0"/>
              <a:t> </a:t>
            </a:r>
            <a:r>
              <a:rPr lang="en-US" sz="2000" dirty="0"/>
              <a:t>of</a:t>
            </a:r>
            <a:r>
              <a:rPr lang="en-US" sz="2000" spc="-40" dirty="0"/>
              <a:t> </a:t>
            </a:r>
            <a:r>
              <a:rPr lang="en-US" sz="2000" dirty="0"/>
              <a:t>charge</a:t>
            </a:r>
            <a:r>
              <a:rPr lang="en-US" sz="2000" spc="-40" dirty="0"/>
              <a:t> </a:t>
            </a:r>
            <a:r>
              <a:rPr lang="en-US" sz="2000" dirty="0"/>
              <a:t>when</a:t>
            </a:r>
            <a:r>
              <a:rPr lang="en-US" sz="2000" spc="-40" dirty="0"/>
              <a:t> </a:t>
            </a:r>
            <a:r>
              <a:rPr lang="en-US" sz="2000" dirty="0"/>
              <a:t>life</a:t>
            </a:r>
            <a:r>
              <a:rPr lang="en-US" sz="2000" spc="-55" dirty="0"/>
              <a:t> </a:t>
            </a:r>
            <a:r>
              <a:rPr lang="en-US" sz="2000" spc="-10" dirty="0"/>
              <a:t>membership </a:t>
            </a:r>
            <a:r>
              <a:rPr lang="en-US" sz="2000" dirty="0"/>
              <a:t>is </a:t>
            </a:r>
            <a:r>
              <a:rPr lang="en-US" sz="2000" spc="-10" dirty="0"/>
              <a:t>purchased.</a:t>
            </a:r>
          </a:p>
          <a:p>
            <a:pPr marR="80010" lvl="2" indent="-228600" defTabSz="914400">
              <a:lnSpc>
                <a:spcPct val="90000"/>
              </a:lnSpc>
              <a:spcBef>
                <a:spcPts val="600"/>
              </a:spcBef>
              <a:buFont typeface="Arial" panose="020B0604020202020204" pitchFamily="34" charset="0"/>
              <a:buChar char="•"/>
            </a:pPr>
            <a:r>
              <a:rPr lang="en-US" sz="2000" dirty="0"/>
              <a:t>If</a:t>
            </a:r>
            <a:r>
              <a:rPr lang="en-US" sz="2000" spc="-55" dirty="0"/>
              <a:t> </a:t>
            </a:r>
            <a:r>
              <a:rPr lang="en-US" sz="2000" dirty="0"/>
              <a:t>not</a:t>
            </a:r>
            <a:r>
              <a:rPr lang="en-US" sz="2000" spc="-55" dirty="0"/>
              <a:t> </a:t>
            </a:r>
            <a:r>
              <a:rPr lang="en-US" sz="2000" spc="-10" dirty="0"/>
              <a:t>received</a:t>
            </a:r>
            <a:r>
              <a:rPr lang="en-US" sz="2000" spc="-55" dirty="0"/>
              <a:t> </a:t>
            </a:r>
            <a:r>
              <a:rPr lang="en-US" sz="2000" dirty="0"/>
              <a:t>in</a:t>
            </a:r>
            <a:r>
              <a:rPr lang="en-US" sz="2000" spc="-55" dirty="0"/>
              <a:t> </a:t>
            </a:r>
            <a:r>
              <a:rPr lang="en-US" sz="2000" dirty="0"/>
              <a:t>2</a:t>
            </a:r>
            <a:r>
              <a:rPr lang="en-US" sz="2000" spc="-55" dirty="0"/>
              <a:t> </a:t>
            </a:r>
            <a:r>
              <a:rPr lang="en-US" sz="2000" dirty="0"/>
              <a:t>months</a:t>
            </a:r>
            <a:r>
              <a:rPr lang="en-US" sz="2000" spc="-55" dirty="0"/>
              <a:t> </a:t>
            </a:r>
            <a:r>
              <a:rPr lang="en-US" sz="2000" dirty="0"/>
              <a:t>by</a:t>
            </a:r>
            <a:r>
              <a:rPr lang="en-US" sz="2000" spc="-55" dirty="0"/>
              <a:t> </a:t>
            </a:r>
            <a:r>
              <a:rPr lang="en-US" sz="2000" dirty="0"/>
              <a:t>member</a:t>
            </a:r>
            <a:r>
              <a:rPr lang="en-US" sz="2000" spc="-55" dirty="0"/>
              <a:t> </a:t>
            </a:r>
            <a:r>
              <a:rPr lang="en-US" sz="2000" dirty="0"/>
              <a:t>–</a:t>
            </a:r>
            <a:r>
              <a:rPr lang="en-US" sz="2000" spc="-50" dirty="0"/>
              <a:t> </a:t>
            </a:r>
            <a:r>
              <a:rPr lang="en-US" sz="2000" dirty="0"/>
              <a:t>notify</a:t>
            </a:r>
            <a:r>
              <a:rPr lang="en-US" sz="2000" spc="-55" dirty="0"/>
              <a:t> </a:t>
            </a:r>
            <a:r>
              <a:rPr lang="en-US" sz="2000" spc="-25" dirty="0"/>
              <a:t>HQ. </a:t>
            </a:r>
            <a:r>
              <a:rPr lang="en-US" sz="2000" dirty="0"/>
              <a:t>If</a:t>
            </a:r>
            <a:r>
              <a:rPr lang="en-US" sz="2000" spc="-75" dirty="0"/>
              <a:t> </a:t>
            </a:r>
            <a:r>
              <a:rPr lang="en-US" sz="2000" dirty="0"/>
              <a:t>4</a:t>
            </a:r>
            <a:r>
              <a:rPr lang="en-US" sz="2000" spc="-75" dirty="0"/>
              <a:t> </a:t>
            </a:r>
            <a:r>
              <a:rPr lang="en-US" sz="2000" dirty="0"/>
              <a:t>months</a:t>
            </a:r>
            <a:r>
              <a:rPr lang="en-US" sz="2000" spc="-75" dirty="0"/>
              <a:t> </a:t>
            </a:r>
            <a:r>
              <a:rPr lang="en-US" sz="2000" dirty="0"/>
              <a:t>elapses,</a:t>
            </a:r>
            <a:r>
              <a:rPr lang="en-US" sz="2000" spc="-75" dirty="0"/>
              <a:t> </a:t>
            </a:r>
            <a:r>
              <a:rPr lang="en-US" sz="2000" dirty="0"/>
              <a:t>must</a:t>
            </a:r>
            <a:r>
              <a:rPr lang="en-US" sz="2000" spc="-75" dirty="0"/>
              <a:t> </a:t>
            </a:r>
            <a:r>
              <a:rPr lang="en-US" sz="2000" dirty="0"/>
              <a:t>pay</a:t>
            </a:r>
            <a:r>
              <a:rPr lang="en-US" sz="2000" spc="-75" dirty="0"/>
              <a:t> </a:t>
            </a:r>
            <a:r>
              <a:rPr lang="en-US" sz="2000" dirty="0"/>
              <a:t>$10</a:t>
            </a:r>
            <a:r>
              <a:rPr lang="en-US" sz="2000" spc="-75" dirty="0"/>
              <a:t> </a:t>
            </a:r>
            <a:r>
              <a:rPr lang="en-US" sz="2000" dirty="0"/>
              <a:t>for</a:t>
            </a:r>
            <a:r>
              <a:rPr lang="en-US" sz="2000" spc="-75" dirty="0"/>
              <a:t> </a:t>
            </a:r>
            <a:r>
              <a:rPr lang="en-US" sz="2000" dirty="0"/>
              <a:t>new</a:t>
            </a:r>
            <a:r>
              <a:rPr lang="en-US" sz="2000" spc="-75" dirty="0"/>
              <a:t> </a:t>
            </a:r>
            <a:r>
              <a:rPr lang="en-US" sz="2000" spc="-20" dirty="0"/>
              <a:t>card</a:t>
            </a:r>
          </a:p>
          <a:p>
            <a:pPr marR="80010" lvl="2" indent="-228600" defTabSz="914400">
              <a:lnSpc>
                <a:spcPct val="90000"/>
              </a:lnSpc>
              <a:spcBef>
                <a:spcPts val="600"/>
              </a:spcBef>
              <a:buFont typeface="Arial" panose="020B0604020202020204" pitchFamily="34" charset="0"/>
              <a:buChar char="•"/>
            </a:pPr>
            <a:r>
              <a:rPr lang="en-US" sz="2000" dirty="0"/>
              <a:t>New</a:t>
            </a:r>
            <a:r>
              <a:rPr lang="en-US" sz="2000" spc="-85" dirty="0"/>
              <a:t> </a:t>
            </a:r>
            <a:r>
              <a:rPr lang="en-US" sz="2000" dirty="0"/>
              <a:t>life</a:t>
            </a:r>
            <a:r>
              <a:rPr lang="en-US" sz="2000" spc="-85" dirty="0"/>
              <a:t> </a:t>
            </a:r>
            <a:r>
              <a:rPr lang="en-US" sz="2000" dirty="0"/>
              <a:t>card</a:t>
            </a:r>
            <a:r>
              <a:rPr lang="en-US" sz="2000" spc="-70" dirty="0"/>
              <a:t> </a:t>
            </a:r>
            <a:r>
              <a:rPr lang="en-US" sz="2000" dirty="0"/>
              <a:t>issued</a:t>
            </a:r>
            <a:r>
              <a:rPr lang="en-US" sz="2000" spc="-85" dirty="0"/>
              <a:t> </a:t>
            </a:r>
            <a:r>
              <a:rPr lang="en-US" sz="2000" dirty="0"/>
              <a:t>free</a:t>
            </a:r>
            <a:r>
              <a:rPr lang="en-US" sz="2000" spc="-80" dirty="0"/>
              <a:t> </a:t>
            </a:r>
            <a:r>
              <a:rPr lang="en-US" sz="2000" dirty="0"/>
              <a:t>if</a:t>
            </a:r>
            <a:r>
              <a:rPr lang="en-US" sz="2000" spc="-85" dirty="0"/>
              <a:t> </a:t>
            </a:r>
            <a:r>
              <a:rPr lang="en-US" sz="2000" spc="-20" dirty="0"/>
              <a:t>transferring</a:t>
            </a:r>
            <a:r>
              <a:rPr lang="en-US" sz="2000" spc="-65" dirty="0"/>
              <a:t> </a:t>
            </a:r>
            <a:r>
              <a:rPr lang="en-US" sz="2000" spc="-10" dirty="0"/>
              <a:t>Auxiliaries</a:t>
            </a:r>
          </a:p>
          <a:p>
            <a:pPr marR="80010" lvl="3" indent="-228600" defTabSz="914400">
              <a:lnSpc>
                <a:spcPct val="90000"/>
              </a:lnSpc>
              <a:spcBef>
                <a:spcPts val="600"/>
              </a:spcBef>
              <a:buFont typeface="Arial" panose="020B0604020202020204" pitchFamily="34" charset="0"/>
              <a:buChar char="•"/>
            </a:pPr>
            <a:r>
              <a:rPr lang="en-US" sz="2000" dirty="0"/>
              <a:t>No</a:t>
            </a:r>
            <a:r>
              <a:rPr lang="en-US" sz="2000" spc="-45" dirty="0"/>
              <a:t> </a:t>
            </a:r>
            <a:r>
              <a:rPr lang="en-US" sz="2000" dirty="0"/>
              <a:t>card</a:t>
            </a:r>
            <a:r>
              <a:rPr lang="en-US" sz="2000" spc="-40" dirty="0"/>
              <a:t> </a:t>
            </a:r>
            <a:r>
              <a:rPr lang="en-US" sz="2000" dirty="0"/>
              <a:t>will</a:t>
            </a:r>
            <a:r>
              <a:rPr lang="en-US" sz="2000" spc="-40" dirty="0"/>
              <a:t> </a:t>
            </a:r>
            <a:r>
              <a:rPr lang="en-US" sz="2000" dirty="0"/>
              <a:t>automatically</a:t>
            </a:r>
            <a:r>
              <a:rPr lang="en-US" sz="2000" spc="-35" dirty="0"/>
              <a:t> </a:t>
            </a:r>
            <a:r>
              <a:rPr lang="en-US" sz="2000" dirty="0"/>
              <a:t>be</a:t>
            </a:r>
            <a:r>
              <a:rPr lang="en-US" sz="2000" spc="-35" dirty="0"/>
              <a:t> </a:t>
            </a:r>
            <a:r>
              <a:rPr lang="en-US" sz="2000" dirty="0"/>
              <a:t>issued</a:t>
            </a:r>
            <a:r>
              <a:rPr lang="en-US" sz="2000" spc="-55" dirty="0"/>
              <a:t> </a:t>
            </a:r>
            <a:r>
              <a:rPr lang="en-US" sz="2000" dirty="0"/>
              <a:t>for</a:t>
            </a:r>
            <a:r>
              <a:rPr lang="en-US" sz="2000" spc="-35" dirty="0"/>
              <a:t> </a:t>
            </a:r>
            <a:r>
              <a:rPr lang="en-US" sz="2000" spc="-10" dirty="0"/>
              <a:t>transfer</a:t>
            </a:r>
            <a:r>
              <a:rPr lang="en-US" sz="2000" spc="-50" dirty="0"/>
              <a:t> </a:t>
            </a:r>
            <a:r>
              <a:rPr lang="en-US" sz="2000" dirty="0"/>
              <a:t>to</a:t>
            </a:r>
            <a:r>
              <a:rPr lang="en-US" sz="2000" spc="-35" dirty="0"/>
              <a:t> </a:t>
            </a:r>
            <a:r>
              <a:rPr lang="en-US" sz="2000" dirty="0"/>
              <a:t>at</a:t>
            </a:r>
            <a:r>
              <a:rPr lang="en-US" sz="2000" spc="-40" dirty="0"/>
              <a:t> </a:t>
            </a:r>
            <a:r>
              <a:rPr lang="en-US" sz="2000" spc="-10" dirty="0"/>
              <a:t>large </a:t>
            </a:r>
            <a:r>
              <a:rPr lang="en-US" sz="2000" dirty="0"/>
              <a:t>or</a:t>
            </a:r>
            <a:r>
              <a:rPr lang="en-US" sz="2000" spc="-35" dirty="0"/>
              <a:t> </a:t>
            </a:r>
            <a:r>
              <a:rPr lang="en-US" sz="2000" spc="-10" dirty="0"/>
              <a:t>transfer</a:t>
            </a:r>
            <a:r>
              <a:rPr lang="en-US" sz="2000" spc="-35" dirty="0"/>
              <a:t> </a:t>
            </a:r>
            <a:r>
              <a:rPr lang="en-US" sz="2000" dirty="0"/>
              <a:t>back</a:t>
            </a:r>
            <a:r>
              <a:rPr lang="en-US" sz="2000" spc="-35" dirty="0"/>
              <a:t> </a:t>
            </a:r>
            <a:r>
              <a:rPr lang="en-US" sz="2000" dirty="0"/>
              <a:t>to</a:t>
            </a:r>
            <a:r>
              <a:rPr lang="en-US" sz="2000" spc="-30" dirty="0"/>
              <a:t> </a:t>
            </a:r>
            <a:r>
              <a:rPr lang="en-US" sz="2000" dirty="0"/>
              <a:t>an</a:t>
            </a:r>
            <a:r>
              <a:rPr lang="en-US" sz="2000" spc="-35" dirty="0"/>
              <a:t> </a:t>
            </a:r>
            <a:r>
              <a:rPr lang="en-US" sz="2000" dirty="0"/>
              <a:t>Auxiliary</a:t>
            </a:r>
            <a:r>
              <a:rPr lang="en-US" sz="2000" spc="-35" dirty="0"/>
              <a:t> </a:t>
            </a:r>
            <a:r>
              <a:rPr lang="en-US" sz="2000" dirty="0"/>
              <a:t>where</a:t>
            </a:r>
            <a:r>
              <a:rPr lang="en-US" sz="2000" spc="-30" dirty="0"/>
              <a:t> </a:t>
            </a:r>
            <a:r>
              <a:rPr lang="en-US" sz="2000" dirty="0"/>
              <a:t>previously</a:t>
            </a:r>
            <a:r>
              <a:rPr lang="en-US" sz="2000" spc="-35" dirty="0"/>
              <a:t> </a:t>
            </a:r>
            <a:r>
              <a:rPr lang="en-US" sz="2000" dirty="0"/>
              <a:t>a</a:t>
            </a:r>
            <a:r>
              <a:rPr lang="en-US" sz="2000" spc="-30" dirty="0"/>
              <a:t> </a:t>
            </a:r>
            <a:r>
              <a:rPr lang="en-US" sz="2000" spc="-10" dirty="0"/>
              <a:t>member</a:t>
            </a:r>
          </a:p>
          <a:p>
            <a:pPr marR="80010" lvl="2" indent="-228600" defTabSz="914400">
              <a:lnSpc>
                <a:spcPct val="90000"/>
              </a:lnSpc>
              <a:spcBef>
                <a:spcPts val="600"/>
              </a:spcBef>
              <a:buFont typeface="Arial" panose="020B0604020202020204" pitchFamily="34" charset="0"/>
              <a:buChar char="•"/>
            </a:pPr>
            <a:r>
              <a:rPr lang="en-US" sz="2000" dirty="0"/>
              <a:t>$10</a:t>
            </a:r>
            <a:r>
              <a:rPr lang="en-US" sz="2000" spc="-100" dirty="0"/>
              <a:t> </a:t>
            </a:r>
            <a:r>
              <a:rPr lang="en-US" sz="2000" dirty="0"/>
              <a:t>fee</a:t>
            </a:r>
            <a:r>
              <a:rPr lang="en-US" sz="2000" spc="-100" dirty="0"/>
              <a:t> </a:t>
            </a:r>
            <a:r>
              <a:rPr lang="en-US" sz="2000" dirty="0"/>
              <a:t>for</a:t>
            </a:r>
            <a:r>
              <a:rPr lang="en-US" sz="2000" spc="-100" dirty="0"/>
              <a:t> </a:t>
            </a:r>
            <a:r>
              <a:rPr lang="en-US" sz="2000" spc="-10" dirty="0"/>
              <a:t>replacement</a:t>
            </a:r>
            <a:r>
              <a:rPr lang="en-US" sz="2000" spc="-85" dirty="0"/>
              <a:t> </a:t>
            </a:r>
            <a:r>
              <a:rPr lang="en-US" sz="2000" spc="-20" dirty="0"/>
              <a:t>for:</a:t>
            </a:r>
          </a:p>
          <a:p>
            <a:pPr marR="80010" lvl="2" indent="-228600" defTabSz="914400">
              <a:lnSpc>
                <a:spcPct val="90000"/>
              </a:lnSpc>
              <a:spcBef>
                <a:spcPts val="600"/>
              </a:spcBef>
              <a:buFont typeface="Arial" panose="020B0604020202020204" pitchFamily="34" charset="0"/>
              <a:buChar char="•"/>
            </a:pPr>
            <a:r>
              <a:rPr lang="en-US" sz="2000" dirty="0"/>
              <a:t>Name </a:t>
            </a:r>
            <a:r>
              <a:rPr lang="en-US" sz="2000" spc="-10" dirty="0"/>
              <a:t>change</a:t>
            </a:r>
          </a:p>
          <a:p>
            <a:pPr marR="80010" lvl="2" indent="-228600" defTabSz="914400">
              <a:lnSpc>
                <a:spcPct val="90000"/>
              </a:lnSpc>
              <a:spcBef>
                <a:spcPts val="600"/>
              </a:spcBef>
              <a:buFont typeface="Arial" panose="020B0604020202020204" pitchFamily="34" charset="0"/>
              <a:buChar char="•"/>
            </a:pPr>
            <a:r>
              <a:rPr lang="en-US" sz="2000" dirty="0"/>
              <a:t>Damaged</a:t>
            </a:r>
            <a:r>
              <a:rPr lang="en-US" sz="2000" spc="-45" dirty="0"/>
              <a:t> </a:t>
            </a:r>
            <a:r>
              <a:rPr lang="en-US" sz="2000" dirty="0"/>
              <a:t>/</a:t>
            </a:r>
            <a:r>
              <a:rPr lang="en-US" sz="2000" spc="-10" dirty="0"/>
              <a:t> </a:t>
            </a:r>
            <a:r>
              <a:rPr lang="en-US" sz="2000" dirty="0"/>
              <a:t>Lost</a:t>
            </a:r>
            <a:r>
              <a:rPr lang="en-US" sz="2000" spc="-10" dirty="0"/>
              <a:t> </a:t>
            </a:r>
            <a:r>
              <a:rPr lang="en-US" sz="2000" dirty="0"/>
              <a:t>/</a:t>
            </a:r>
            <a:r>
              <a:rPr lang="en-US" sz="2000" spc="-10" dirty="0"/>
              <a:t> Stolen</a:t>
            </a:r>
            <a:endParaRPr lang="en-US" sz="2000" dirty="0"/>
          </a:p>
        </p:txBody>
      </p:sp>
      <p:sp>
        <p:nvSpPr>
          <p:cNvPr id="30" name="Rectangle 29">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701749" y="-5"/>
            <a:ext cx="3376330" cy="77723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701749" y="-2"/>
            <a:ext cx="3376330" cy="7253751"/>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701749" y="-24"/>
            <a:ext cx="3356651" cy="7253773"/>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701749" y="-11"/>
            <a:ext cx="2979461" cy="7772396"/>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ject 5"/>
          <p:cNvPicPr/>
          <p:nvPr/>
        </p:nvPicPr>
        <p:blipFill>
          <a:blip r:embed="rId3" cstate="print"/>
          <a:stretch>
            <a:fillRect/>
          </a:stretch>
        </p:blipFill>
        <p:spPr>
          <a:xfrm>
            <a:off x="5837672" y="2854571"/>
            <a:ext cx="3440688" cy="20994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148"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663854" y="5798732"/>
            <a:ext cx="8738543" cy="1134076"/>
          </a:xfrm>
          <a:prstGeom prst="rect">
            <a:avLst/>
          </a:prstGeom>
        </p:spPr>
        <p:txBody>
          <a:bodyPr vert="horz" lIns="91440" tIns="45720" rIns="91440" bIns="45720" rtlCol="0" anchor="t">
            <a:normAutofit/>
          </a:bodyPr>
          <a:lstStyle/>
          <a:p>
            <a:pPr defTabSz="914400">
              <a:lnSpc>
                <a:spcPct val="90000"/>
              </a:lnSpc>
              <a:spcBef>
                <a:spcPct val="0"/>
              </a:spcBef>
              <a:spcAft>
                <a:spcPts val="600"/>
              </a:spcAft>
              <a:tabLst>
                <a:tab pos="4583430" algn="l"/>
              </a:tabLst>
            </a:pPr>
            <a:r>
              <a:rPr lang="en-US" sz="3900" cap="all" spc="-10">
                <a:solidFill>
                  <a:schemeClr val="tx2"/>
                </a:solidFill>
                <a:latin typeface="+mj-lt"/>
                <a:ea typeface="+mj-ea"/>
                <a:cs typeface="+mj-cs"/>
              </a:rPr>
              <a:t>  Questions?</a:t>
            </a:r>
            <a:r>
              <a:rPr lang="en-US" sz="3900" cap="all">
                <a:solidFill>
                  <a:schemeClr val="tx2"/>
                </a:solidFill>
                <a:latin typeface="+mj-lt"/>
                <a:ea typeface="+mj-ea"/>
                <a:cs typeface="+mj-cs"/>
              </a:rPr>
              <a:t>	</a:t>
            </a:r>
          </a:p>
        </p:txBody>
      </p:sp>
      <p:pic>
        <p:nvPicPr>
          <p:cNvPr id="4" name="Picture 3" descr="A soldier holding an object&#10;&#10;AI-generated content may be incorrect.">
            <a:extLst>
              <a:ext uri="{FF2B5EF4-FFF2-40B4-BE49-F238E27FC236}">
                <a16:creationId xmlns:a16="http://schemas.microsoft.com/office/drawing/2014/main" xmlns="" id="{C6D0C518-791C-2FC2-EF67-B768C129E07A}"/>
              </a:ext>
            </a:extLst>
          </p:cNvPr>
          <p:cNvPicPr>
            <a:picLocks noChangeAspect="1"/>
          </p:cNvPicPr>
          <p:nvPr/>
        </p:nvPicPr>
        <p:blipFill>
          <a:blip r:embed="rId2">
            <a:extLst>
              <a:ext uri="{28A0092B-C50C-407E-A947-70E740481C1C}">
                <a14:useLocalDpi xmlns:a14="http://schemas.microsoft.com/office/drawing/2010/main" val="0"/>
              </a:ext>
            </a:extLst>
          </a:blip>
          <a:srcRect l="10752" r="-1" b="-1"/>
          <a:stretch/>
        </p:blipFill>
        <p:spPr>
          <a:xfrm>
            <a:off x="-2496" y="0"/>
            <a:ext cx="10058380" cy="4761643"/>
          </a:xfrm>
          <a:prstGeom prst="rect">
            <a:avLst/>
          </a:prstGeom>
        </p:spPr>
      </p:pic>
      <p:grpSp>
        <p:nvGrpSpPr>
          <p:cNvPr id="13" name="Group 12">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334054"/>
            <a:ext cx="10055884" cy="2072640"/>
            <a:chOff x="-305" y="3144820"/>
            <a:chExt cx="9182100" cy="1551136"/>
          </a:xfrm>
        </p:grpSpPr>
        <p:sp useBgFill="1">
          <p:nvSpPr>
            <p:cNvPr id="14" name="Freeform: Shape 13">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Rectangle 4">
            <a:extLst>
              <a:ext uri="{FF2B5EF4-FFF2-40B4-BE49-F238E27FC236}">
                <a16:creationId xmlns:a16="http://schemas.microsoft.com/office/drawing/2014/main" xmlns="" id="{185ACDDA-7F7A-7D49-9A34-6D9D5DB1037B}"/>
              </a:ext>
            </a:extLst>
          </p:cNvPr>
          <p:cNvSpPr/>
          <p:nvPr/>
        </p:nvSpPr>
        <p:spPr>
          <a:xfrm>
            <a:off x="-4759" y="468999"/>
            <a:ext cx="4548392" cy="646331"/>
          </a:xfrm>
          <a:prstGeom prst="rect">
            <a:avLst/>
          </a:prstGeom>
          <a:noFill/>
        </p:spPr>
        <p:txBody>
          <a:bodyPr wrap="square" lIns="91440" tIns="45720" rIns="91440" bIns="45720">
            <a:spAutoFit/>
          </a:bodyPr>
          <a:lstStyle/>
          <a:p>
            <a:pPr algn="ctr"/>
            <a:r>
              <a:rPr lang="en-US" sz="3600" b="1" cap="none" spc="0" dirty="0">
                <a:ln w="12700" cmpd="sng">
                  <a:solidFill>
                    <a:schemeClr val="accent4"/>
                  </a:solidFill>
                  <a:prstDash val="solid"/>
                </a:ln>
                <a:solidFill>
                  <a:schemeClr val="accent3">
                    <a:lumMod val="60000"/>
                    <a:lumOff val="40000"/>
                  </a:schemeClr>
                </a:solidFill>
                <a:effectLst/>
              </a:rPr>
              <a:t>BUILDING BRIDGES</a:t>
            </a:r>
          </a:p>
        </p:txBody>
      </p:sp>
      <p:sp>
        <p:nvSpPr>
          <p:cNvPr id="7" name="Rectangle 6">
            <a:extLst>
              <a:ext uri="{FF2B5EF4-FFF2-40B4-BE49-F238E27FC236}">
                <a16:creationId xmlns:a16="http://schemas.microsoft.com/office/drawing/2014/main" xmlns="" id="{23A99546-C8FB-6472-EA22-FE8A142D92A5}"/>
              </a:ext>
            </a:extLst>
          </p:cNvPr>
          <p:cNvSpPr/>
          <p:nvPr/>
        </p:nvSpPr>
        <p:spPr>
          <a:xfrm>
            <a:off x="5370241" y="468999"/>
            <a:ext cx="4445704"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solidFill>
                  <a:schemeClr val="accent3">
                    <a:lumMod val="60000"/>
                    <a:lumOff val="40000"/>
                  </a:schemeClr>
                </a:solidFill>
                <a:effectLst/>
              </a:rPr>
              <a:t>FOR OUR VETERANS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FB36C-8978-DA91-6A25-9E43F062F710}"/>
              </a:ext>
            </a:extLst>
          </p:cNvPr>
          <p:cNvSpPr>
            <a:spLocks noGrp="1"/>
          </p:cNvSpPr>
          <p:nvPr>
            <p:ph type="title"/>
          </p:nvPr>
        </p:nvSpPr>
        <p:spPr>
          <a:xfrm>
            <a:off x="753864" y="405164"/>
            <a:ext cx="8550672" cy="1809001"/>
          </a:xfrm>
        </p:spPr>
        <p:txBody>
          <a:bodyPr>
            <a:normAutofit/>
          </a:bodyPr>
          <a:lstStyle/>
          <a:p>
            <a:r>
              <a:rPr lang="en-US" sz="4800" dirty="0"/>
              <a:t>ROLE OF A TREASURER</a:t>
            </a:r>
          </a:p>
        </p:txBody>
      </p:sp>
      <p:sp>
        <p:nvSpPr>
          <p:cNvPr id="4" name="TextBox 3">
            <a:extLst>
              <a:ext uri="{FF2B5EF4-FFF2-40B4-BE49-F238E27FC236}">
                <a16:creationId xmlns:a16="http://schemas.microsoft.com/office/drawing/2014/main" xmlns="" id="{B1B0DED8-6962-8B91-CD58-23C122DD0ACB}"/>
              </a:ext>
            </a:extLst>
          </p:cNvPr>
          <p:cNvSpPr txBox="1"/>
          <p:nvPr/>
        </p:nvSpPr>
        <p:spPr>
          <a:xfrm>
            <a:off x="410549" y="1684751"/>
            <a:ext cx="7315198" cy="523220"/>
          </a:xfrm>
          <a:prstGeom prst="rect">
            <a:avLst/>
          </a:prstGeom>
          <a:noFill/>
        </p:spPr>
        <p:txBody>
          <a:bodyPr wrap="square">
            <a:spAutoFit/>
          </a:bodyPr>
          <a:lstStyle/>
          <a:p>
            <a:r>
              <a:rPr lang="en-US" sz="2800" b="1" i="1" u="none" strike="noStrike" baseline="0" dirty="0">
                <a:solidFill>
                  <a:srgbClr val="000000"/>
                </a:solidFill>
              </a:rPr>
              <a:t>Sec. 813 </a:t>
            </a:r>
            <a:r>
              <a:rPr lang="en-US" sz="2800" b="0" i="0" u="none" strike="noStrike" baseline="0" dirty="0">
                <a:solidFill>
                  <a:srgbClr val="000000"/>
                </a:solidFill>
              </a:rPr>
              <a:t>‐</a:t>
            </a:r>
            <a:r>
              <a:rPr lang="en-US" sz="2800" b="1" i="1" u="none" strike="noStrike" baseline="0" dirty="0">
                <a:solidFill>
                  <a:srgbClr val="000000"/>
                </a:solidFill>
              </a:rPr>
              <a:t>Treasurer, Duties of (All Levels) </a:t>
            </a:r>
            <a:endParaRPr lang="en-US" sz="2800" dirty="0"/>
          </a:p>
        </p:txBody>
      </p:sp>
      <p:graphicFrame>
        <p:nvGraphicFramePr>
          <p:cNvPr id="8" name="TextBox 5">
            <a:extLst>
              <a:ext uri="{FF2B5EF4-FFF2-40B4-BE49-F238E27FC236}">
                <a16:creationId xmlns:a16="http://schemas.microsoft.com/office/drawing/2014/main" xmlns="" id="{2DA975CC-5E63-5001-3F7A-A3315F4DE521}"/>
              </a:ext>
            </a:extLst>
          </p:cNvPr>
          <p:cNvGraphicFramePr/>
          <p:nvPr>
            <p:extLst>
              <p:ext uri="{D42A27DB-BD31-4B8C-83A1-F6EECF244321}">
                <p14:modId xmlns:p14="http://schemas.microsoft.com/office/powerpoint/2010/main" val="1065183957"/>
              </p:ext>
            </p:extLst>
          </p:nvPr>
        </p:nvGraphicFramePr>
        <p:xfrm>
          <a:off x="440096" y="2207971"/>
          <a:ext cx="9372598" cy="5109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65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44B27A0-B378-6D67-8D21-B02EA929A5EA}"/>
              </a:ext>
            </a:extLst>
          </p:cNvPr>
          <p:cNvSpPr>
            <a:spLocks noGrp="1"/>
          </p:cNvSpPr>
          <p:nvPr>
            <p:ph type="title"/>
          </p:nvPr>
        </p:nvSpPr>
        <p:spPr>
          <a:xfrm>
            <a:off x="667126" y="438520"/>
            <a:ext cx="8855590" cy="1347477"/>
          </a:xfrm>
        </p:spPr>
        <p:txBody>
          <a:bodyPr vert="horz" lIns="91440" tIns="45720" rIns="91440" bIns="45720" rtlCol="0" anchor="b">
            <a:normAutofit/>
          </a:bodyPr>
          <a:lstStyle/>
          <a:p>
            <a:pPr defTabSz="914400"/>
            <a:r>
              <a:rPr lang="en-US" sz="4000" kern="1200" dirty="0">
                <a:solidFill>
                  <a:schemeClr val="tx1"/>
                </a:solidFill>
                <a:latin typeface="+mj-lt"/>
                <a:ea typeface="+mj-ea"/>
                <a:cs typeface="+mj-cs"/>
              </a:rPr>
              <a:t>ROLE OF A TREASURER</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					(Continued)</a:t>
            </a:r>
          </a:p>
        </p:txBody>
      </p:sp>
      <p:grpSp>
        <p:nvGrpSpPr>
          <p:cNvPr id="11" name="Group 10">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264817"/>
            <a:ext cx="9648432" cy="886466"/>
            <a:chOff x="-2" y="1998368"/>
            <a:chExt cx="11695083" cy="782176"/>
          </a:xfrm>
        </p:grpSpPr>
        <p:sp>
          <p:nvSpPr>
            <p:cNvPr id="21" name="Rectangle 2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7008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9CFF47C-96A6-1245-05CD-C2986B926792}"/>
              </a:ext>
            </a:extLst>
          </p:cNvPr>
          <p:cNvSpPr txBox="1"/>
          <p:nvPr/>
        </p:nvSpPr>
        <p:spPr>
          <a:xfrm>
            <a:off x="409969" y="2946110"/>
            <a:ext cx="8613326" cy="3893602"/>
          </a:xfrm>
          <a:prstGeom prst="rect">
            <a:avLst/>
          </a:prstGeom>
        </p:spPr>
        <p:txBody>
          <a:bodyPr vert="horz" lIns="91440" tIns="45720" rIns="91440" bIns="45720" rtlCol="0" anchor="ctr">
            <a:normAutofit/>
          </a:bodyPr>
          <a:lstStyle/>
          <a:p>
            <a:pPr marL="400050" indent="-342900" defTabSz="914400">
              <a:lnSpc>
                <a:spcPct val="90000"/>
              </a:lnSpc>
              <a:buFont typeface="Arial" panose="020B0604020202020204" pitchFamily="34" charset="0"/>
              <a:buChar char="•"/>
            </a:pPr>
            <a:r>
              <a:rPr lang="en-US" sz="2100" b="0" i="0" u="none" strike="noStrike" baseline="0" dirty="0"/>
              <a:t> All funds shall be accounted for by the Treasurer in the Auxiliary books. </a:t>
            </a:r>
          </a:p>
          <a:p>
            <a:pPr marL="857250" lvl="1" indent="-342900" defTabSz="914400">
              <a:lnSpc>
                <a:spcPct val="90000"/>
              </a:lnSpc>
              <a:buFont typeface="Arial" panose="020B0604020202020204" pitchFamily="34" charset="0"/>
              <a:buChar char="•"/>
            </a:pPr>
            <a:r>
              <a:rPr lang="en-US" sz="2100" b="0" i="0" u="none" strike="noStrike" baseline="0" dirty="0"/>
              <a:t>Which shall consist of a ledger, cash book, or a computerized system; and </a:t>
            </a:r>
          </a:p>
          <a:p>
            <a:pPr marL="857250" lvl="1" indent="-342900" defTabSz="914400">
              <a:lnSpc>
                <a:spcPct val="90000"/>
              </a:lnSpc>
              <a:buFont typeface="Arial" panose="020B0604020202020204" pitchFamily="34" charset="0"/>
              <a:buChar char="•"/>
            </a:pPr>
            <a:r>
              <a:rPr lang="en-US" sz="2100" dirty="0"/>
              <a:t>P</a:t>
            </a:r>
            <a:r>
              <a:rPr lang="en-US" sz="2100" b="0" i="0" u="none" strike="noStrike" baseline="0" dirty="0"/>
              <a:t>rinted and secured in a permanent record book So long as the records contain the same data as required formats prescribed by National Headquarters. </a:t>
            </a:r>
          </a:p>
          <a:p>
            <a:pPr marL="285750" indent="-228600" defTabSz="914400">
              <a:lnSpc>
                <a:spcPct val="90000"/>
              </a:lnSpc>
              <a:spcAft>
                <a:spcPts val="600"/>
              </a:spcAft>
              <a:buFont typeface="Arial" panose="020B0604020202020204" pitchFamily="34" charset="0"/>
              <a:buChar char="•"/>
            </a:pPr>
            <a:r>
              <a:rPr lang="en-US" sz="2100" b="0" i="0" u="none" strike="noStrike" baseline="0" dirty="0"/>
              <a:t> The Treasurer shall collect and process dues in accordance with the procedures established by the National Treasurer. </a:t>
            </a:r>
          </a:p>
          <a:p>
            <a:pPr marL="285750" indent="-228600" defTabSz="914400">
              <a:lnSpc>
                <a:spcPct val="90000"/>
              </a:lnSpc>
              <a:buFont typeface="Arial" panose="020B0604020202020204" pitchFamily="34" charset="0"/>
              <a:buChar char="•"/>
            </a:pPr>
            <a:r>
              <a:rPr lang="en-US" sz="2100" b="0" i="0" u="none" strike="noStrike" baseline="0" dirty="0"/>
              <a:t> The Auxiliary Treasurer shall send the names and fees, if applicable, of  the Delegates and Alternates to the Department Treasurer prior to the Department Convention. </a:t>
            </a:r>
          </a:p>
          <a:p>
            <a:pPr indent="-228600" defTabSz="914400">
              <a:lnSpc>
                <a:spcPct val="90000"/>
              </a:lnSpc>
              <a:buFont typeface="Arial" panose="020B0604020202020204" pitchFamily="34" charset="0"/>
              <a:buChar char="•"/>
            </a:pPr>
            <a:endParaRPr lang="en-US" sz="2100" dirty="0"/>
          </a:p>
        </p:txBody>
      </p:sp>
    </p:spTree>
    <p:extLst>
      <p:ext uri="{BB962C8B-B14F-4D97-AF65-F5344CB8AC3E}">
        <p14:creationId xmlns:p14="http://schemas.microsoft.com/office/powerpoint/2010/main" val="141494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xfrm>
            <a:off x="8674059" y="7100480"/>
            <a:ext cx="630477" cy="413809"/>
          </a:xfrm>
          <a:prstGeom prst="rect">
            <a:avLst/>
          </a:prstGeom>
        </p:spPr>
        <p:txBody>
          <a:bodyPr vert="horz" lIns="0" tIns="0" rIns="0" bIns="0" rtlCol="0">
            <a:normAutofit/>
          </a:bodyPr>
          <a:lstStyle/>
          <a:p>
            <a:pPr marL="38100">
              <a:spcAft>
                <a:spcPts val="600"/>
              </a:spcAft>
            </a:pPr>
            <a:fld id="{81D60167-4931-47E6-BA6A-407CBD079E47}" type="slidenum">
              <a:rPr lang="en-US" spc="-25" smtClean="0"/>
              <a:pPr marL="38100">
                <a:spcAft>
                  <a:spcPts val="600"/>
                </a:spcAft>
              </a:pPr>
              <a:t>5</a:t>
            </a:fld>
            <a:endParaRPr lang="en-US" spc="-25"/>
          </a:p>
        </p:txBody>
      </p:sp>
      <p:graphicFrame>
        <p:nvGraphicFramePr>
          <p:cNvPr id="11" name="object 6">
            <a:extLst>
              <a:ext uri="{FF2B5EF4-FFF2-40B4-BE49-F238E27FC236}">
                <a16:creationId xmlns:a16="http://schemas.microsoft.com/office/drawing/2014/main" xmlns="" id="{4246916A-500F-0CB9-F7AC-01BB1BF78FDD}"/>
              </a:ext>
            </a:extLst>
          </p:cNvPr>
          <p:cNvGraphicFramePr/>
          <p:nvPr>
            <p:extLst>
              <p:ext uri="{D42A27DB-BD31-4B8C-83A1-F6EECF244321}">
                <p14:modId xmlns:p14="http://schemas.microsoft.com/office/powerpoint/2010/main" val="2209575132"/>
              </p:ext>
            </p:extLst>
          </p:nvPr>
        </p:nvGraphicFramePr>
        <p:xfrm>
          <a:off x="3471504" y="193054"/>
          <a:ext cx="6140815" cy="732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15F35070-C5CA-5EA4-6A94-C04B78C8D777}"/>
              </a:ext>
            </a:extLst>
          </p:cNvPr>
          <p:cNvPicPr>
            <a:picLocks noChangeAspect="1"/>
          </p:cNvPicPr>
          <p:nvPr/>
        </p:nvPicPr>
        <p:blipFill>
          <a:blip r:embed="rId8"/>
          <a:stretch>
            <a:fillRect/>
          </a:stretch>
        </p:blipFill>
        <p:spPr>
          <a:xfrm>
            <a:off x="446081" y="4572000"/>
            <a:ext cx="2799205" cy="23632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xfrm>
            <a:off x="7245510" y="5763297"/>
            <a:ext cx="383371" cy="91692"/>
          </a:xfrm>
          <a:prstGeom prst="rect">
            <a:avLst/>
          </a:prstGeom>
        </p:spPr>
        <p:txBody>
          <a:bodyPr vert="horz" wrap="square" lIns="0" tIns="0" rIns="0" bIns="0" rtlCol="0">
            <a:spAutoFit/>
          </a:bodyPr>
          <a:lstStyle/>
          <a:p>
            <a:pPr marL="22860" defTabSz="274320">
              <a:lnSpc>
                <a:spcPts val="744"/>
              </a:lnSpc>
              <a:spcAft>
                <a:spcPts val="600"/>
              </a:spcAft>
            </a:pPr>
            <a:fld id="{81D60167-4931-47E6-BA6A-407CBD079E47}" type="slidenum">
              <a:rPr lang="en-US" sz="720" b="0" i="0" kern="1200" spc="-15" dirty="0">
                <a:solidFill>
                  <a:srgbClr val="898989"/>
                </a:solidFill>
                <a:latin typeface="Calibri"/>
                <a:ea typeface="+mn-ea"/>
                <a:cs typeface="Calibri"/>
              </a:rPr>
              <a:pPr marL="22860" defTabSz="274320">
                <a:lnSpc>
                  <a:spcPts val="744"/>
                </a:lnSpc>
                <a:spcAft>
                  <a:spcPts val="600"/>
                </a:spcAft>
              </a:pPr>
              <a:t>6</a:t>
            </a:fld>
            <a:endParaRPr lang="en-US" spc="-25"/>
          </a:p>
        </p:txBody>
      </p:sp>
      <p:graphicFrame>
        <p:nvGraphicFramePr>
          <p:cNvPr id="15" name="object 4">
            <a:extLst>
              <a:ext uri="{FF2B5EF4-FFF2-40B4-BE49-F238E27FC236}">
                <a16:creationId xmlns:a16="http://schemas.microsoft.com/office/drawing/2014/main" xmlns="" id="{0E7F83D9-B3AF-C6B7-950D-BFD3660C154D}"/>
              </a:ext>
            </a:extLst>
          </p:cNvPr>
          <p:cNvGraphicFramePr/>
          <p:nvPr>
            <p:extLst>
              <p:ext uri="{D42A27DB-BD31-4B8C-83A1-F6EECF244321}">
                <p14:modId xmlns:p14="http://schemas.microsoft.com/office/powerpoint/2010/main" val="765562816"/>
              </p:ext>
            </p:extLst>
          </p:nvPr>
        </p:nvGraphicFramePr>
        <p:xfrm>
          <a:off x="485405" y="1917411"/>
          <a:ext cx="9087589" cy="541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F00AA3F7-C372-22E7-923B-BAE14EEC1887}"/>
              </a:ext>
            </a:extLst>
          </p:cNvPr>
          <p:cNvPicPr>
            <a:picLocks noChangeAspect="1"/>
          </p:cNvPicPr>
          <p:nvPr/>
        </p:nvPicPr>
        <p:blipFill>
          <a:blip r:embed="rId8"/>
          <a:stretch>
            <a:fillRect/>
          </a:stretch>
        </p:blipFill>
        <p:spPr>
          <a:xfrm>
            <a:off x="0" y="104434"/>
            <a:ext cx="2796782" cy="1882303"/>
          </a:xfrm>
          <a:prstGeom prst="rect">
            <a:avLst/>
          </a:prstGeom>
        </p:spPr>
      </p:pic>
      <p:sp>
        <p:nvSpPr>
          <p:cNvPr id="10" name="Rectangle 9">
            <a:extLst>
              <a:ext uri="{FF2B5EF4-FFF2-40B4-BE49-F238E27FC236}">
                <a16:creationId xmlns:a16="http://schemas.microsoft.com/office/drawing/2014/main" xmlns="" id="{10DA7B90-1A69-0458-8FEF-C54C2A1CEC91}"/>
              </a:ext>
            </a:extLst>
          </p:cNvPr>
          <p:cNvSpPr/>
          <p:nvPr/>
        </p:nvSpPr>
        <p:spPr>
          <a:xfrm>
            <a:off x="2472636" y="175626"/>
            <a:ext cx="1954565" cy="769441"/>
          </a:xfrm>
          <a:prstGeom prst="rect">
            <a:avLst/>
          </a:prstGeom>
          <a:noFill/>
        </p:spPr>
        <p:txBody>
          <a:bodyPr wrap="square" lIns="91440" tIns="45720" rIns="91440" bIns="45720">
            <a:spAutoFit/>
          </a:bodyPr>
          <a:lstStyle/>
          <a:p>
            <a:pPr defTabSz="274320">
              <a:spcAft>
                <a:spcPts val="600"/>
              </a:spcAft>
            </a:pPr>
            <a:r>
              <a:rPr lang="en-US" sz="4400" kern="1200" dirty="0">
                <a:ln w="0"/>
                <a:solidFill>
                  <a:schemeClr val="tx1"/>
                </a:solidFill>
                <a:effectLst>
                  <a:outerShdw blurRad="38100" dist="19050" dir="2700000" algn="tl" rotWithShape="0">
                    <a:schemeClr val="dk1">
                      <a:alpha val="40000"/>
                    </a:schemeClr>
                  </a:outerShdw>
                </a:effectLst>
                <a:latin typeface="+mn-lt"/>
                <a:ea typeface="+mn-ea"/>
                <a:cs typeface="+mn-cs"/>
              </a:rPr>
              <a:t>MALTA</a:t>
            </a:r>
            <a:endParaRPr lang="en-US" sz="7200" b="0"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xmlns="" id="{30DEC073-57FD-B083-9C95-72DE163481B9}"/>
              </a:ext>
            </a:extLst>
          </p:cNvPr>
          <p:cNvSpPr txBox="1"/>
          <p:nvPr/>
        </p:nvSpPr>
        <p:spPr>
          <a:xfrm>
            <a:off x="2472636" y="970241"/>
            <a:ext cx="7424505" cy="400110"/>
          </a:xfrm>
          <a:prstGeom prst="rect">
            <a:avLst/>
          </a:prstGeom>
          <a:noFill/>
        </p:spPr>
        <p:txBody>
          <a:bodyPr wrap="square" rtlCol="0">
            <a:spAutoFit/>
          </a:bodyPr>
          <a:lstStyle/>
          <a:p>
            <a:pPr defTabSz="274320">
              <a:spcAft>
                <a:spcPts val="600"/>
              </a:spcAft>
            </a:pPr>
            <a:r>
              <a:rPr lang="en-US" sz="2000" b="1" kern="1200" dirty="0">
                <a:solidFill>
                  <a:schemeClr val="tx1"/>
                </a:solidFill>
                <a:latin typeface="+mn-lt"/>
                <a:ea typeface="+mn-ea"/>
                <a:cs typeface="+mn-cs"/>
              </a:rPr>
              <a:t>MEMBERSHIP AUXILIARY LEADERSHIP TECHNOLOGY ACCESS</a:t>
            </a:r>
            <a:endParaRPr lang="en-US"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49D33E-CC04-7529-C990-EB46F8DD871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FA7E7B12-DF9F-C3A4-DD75-D8223FD858AD}"/>
              </a:ext>
            </a:extLst>
          </p:cNvPr>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VFW</a:t>
            </a:r>
            <a:r>
              <a:rPr spc="-355" dirty="0"/>
              <a:t> </a:t>
            </a:r>
            <a:r>
              <a:rPr spc="-10" dirty="0"/>
              <a:t>Auxiliary</a:t>
            </a:r>
          </a:p>
        </p:txBody>
      </p:sp>
      <p:sp>
        <p:nvSpPr>
          <p:cNvPr id="9" name="TextBox 8">
            <a:extLst>
              <a:ext uri="{FF2B5EF4-FFF2-40B4-BE49-F238E27FC236}">
                <a16:creationId xmlns:a16="http://schemas.microsoft.com/office/drawing/2014/main" xmlns="" id="{EA733EFE-CAC7-0DC6-9B90-46632846D9FD}"/>
              </a:ext>
            </a:extLst>
          </p:cNvPr>
          <p:cNvSpPr txBox="1"/>
          <p:nvPr/>
        </p:nvSpPr>
        <p:spPr>
          <a:xfrm>
            <a:off x="-4665" y="787939"/>
            <a:ext cx="10058400" cy="769441"/>
          </a:xfrm>
          <a:prstGeom prst="rect">
            <a:avLst/>
          </a:prstGeom>
          <a:noFill/>
        </p:spPr>
        <p:txBody>
          <a:bodyPr wrap="square">
            <a:spAutoFit/>
          </a:bodyPr>
          <a:lstStyle/>
          <a:p>
            <a:pPr algn="ctr">
              <a:lnSpc>
                <a:spcPct val="100000"/>
              </a:lnSpc>
              <a:spcBef>
                <a:spcPts val="95"/>
              </a:spcBef>
            </a:pPr>
            <a:r>
              <a:rPr lang="en-US" sz="4400" spc="-40" dirty="0">
                <a:cs typeface="Calibri"/>
              </a:rPr>
              <a:t>TREASURER</a:t>
            </a:r>
            <a:r>
              <a:rPr lang="en-US" sz="4400" spc="-114" dirty="0">
                <a:cs typeface="Calibri"/>
              </a:rPr>
              <a:t> </a:t>
            </a:r>
            <a:r>
              <a:rPr lang="en-US" sz="4400" spc="-10" dirty="0">
                <a:cs typeface="Calibri"/>
              </a:rPr>
              <a:t>DUTIES</a:t>
            </a:r>
          </a:p>
        </p:txBody>
      </p:sp>
      <p:pic>
        <p:nvPicPr>
          <p:cNvPr id="3" name="Picture 2" descr="A screenshot of a computer&#10;&#10;AI-generated content may be incorrect.">
            <a:extLst>
              <a:ext uri="{FF2B5EF4-FFF2-40B4-BE49-F238E27FC236}">
                <a16:creationId xmlns:a16="http://schemas.microsoft.com/office/drawing/2014/main" xmlns="" id="{0B288F90-00A7-A189-ACAE-D5EF88FF4B43}"/>
              </a:ext>
            </a:extLst>
          </p:cNvPr>
          <p:cNvPicPr>
            <a:picLocks noChangeAspect="1"/>
          </p:cNvPicPr>
          <p:nvPr/>
        </p:nvPicPr>
        <p:blipFill>
          <a:blip r:embed="rId3"/>
          <a:stretch>
            <a:fillRect/>
          </a:stretch>
        </p:blipFill>
        <p:spPr>
          <a:xfrm>
            <a:off x="339266" y="1981200"/>
            <a:ext cx="9370538" cy="4648200"/>
          </a:xfrm>
          <a:prstGeom prst="rect">
            <a:avLst/>
          </a:prstGeom>
          <a:ln>
            <a:noFill/>
          </a:ln>
          <a:effectLst>
            <a:outerShdw blurRad="190500" algn="tl" rotWithShape="0">
              <a:srgbClr val="000000">
                <a:alpha val="70000"/>
              </a:srgbClr>
            </a:outerShdw>
          </a:effectLst>
        </p:spPr>
      </p:pic>
      <p:sp>
        <p:nvSpPr>
          <p:cNvPr id="16" name="Rectangle 15">
            <a:extLst>
              <a:ext uri="{FF2B5EF4-FFF2-40B4-BE49-F238E27FC236}">
                <a16:creationId xmlns:a16="http://schemas.microsoft.com/office/drawing/2014/main" xmlns="" id="{665C2CCB-FFDD-D801-38BD-80E51738742E}"/>
              </a:ext>
            </a:extLst>
          </p:cNvPr>
          <p:cNvSpPr/>
          <p:nvPr/>
        </p:nvSpPr>
        <p:spPr>
          <a:xfrm>
            <a:off x="533400" y="4002649"/>
            <a:ext cx="5029200" cy="4550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AUXILIARY 1234 DEPARTMENT OF FLORIDA </a:t>
            </a:r>
          </a:p>
        </p:txBody>
      </p:sp>
      <p:sp>
        <p:nvSpPr>
          <p:cNvPr id="4" name="TextBox 3">
            <a:extLst>
              <a:ext uri="{FF2B5EF4-FFF2-40B4-BE49-F238E27FC236}">
                <a16:creationId xmlns:a16="http://schemas.microsoft.com/office/drawing/2014/main" xmlns="" id="{CDB3FF1E-5DE9-C488-EED3-8E3FA2693B5B}"/>
              </a:ext>
            </a:extLst>
          </p:cNvPr>
          <p:cNvSpPr txBox="1"/>
          <p:nvPr/>
        </p:nvSpPr>
        <p:spPr>
          <a:xfrm>
            <a:off x="7162800" y="2315424"/>
            <a:ext cx="860636" cy="19917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A4D3FFAB-B687-D93C-C73E-DAE8D6AC1B59}"/>
              </a:ext>
            </a:extLst>
          </p:cNvPr>
          <p:cNvSpPr txBox="1"/>
          <p:nvPr/>
        </p:nvSpPr>
        <p:spPr>
          <a:xfrm>
            <a:off x="600115" y="3572850"/>
            <a:ext cx="1797908" cy="342658"/>
          </a:xfrm>
          <a:prstGeom prst="rect">
            <a:avLst/>
          </a:prstGeom>
          <a:solidFill>
            <a:schemeClr val="bg1">
              <a:lumMod val="95000"/>
            </a:schemeClr>
          </a:solidFill>
        </p:spPr>
        <p:txBody>
          <a:bodyPr wrap="square" rtlCol="0">
            <a:spAutoFit/>
          </a:bodyPr>
          <a:lstStyle/>
          <a:p>
            <a:pPr algn="ctr">
              <a:lnSpc>
                <a:spcPct val="150000"/>
              </a:lnSpc>
            </a:pPr>
            <a:r>
              <a:rPr lang="en-US" sz="1200" b="1" dirty="0">
                <a:latin typeface="Aptos Narrow" panose="020B0004020202020204" pitchFamily="34" charset="0"/>
              </a:rPr>
              <a:t>AUXILIARY TREASURER</a:t>
            </a:r>
          </a:p>
        </p:txBody>
      </p:sp>
      <p:sp>
        <p:nvSpPr>
          <p:cNvPr id="6" name="TextBox 5">
            <a:extLst>
              <a:ext uri="{FF2B5EF4-FFF2-40B4-BE49-F238E27FC236}">
                <a16:creationId xmlns:a16="http://schemas.microsoft.com/office/drawing/2014/main" xmlns="" id="{AF9C658A-CDE5-90CF-DCD0-DBD90D6B9E19}"/>
              </a:ext>
            </a:extLst>
          </p:cNvPr>
          <p:cNvSpPr txBox="1"/>
          <p:nvPr/>
        </p:nvSpPr>
        <p:spPr>
          <a:xfrm>
            <a:off x="2398023" y="3572850"/>
            <a:ext cx="2469292" cy="369332"/>
          </a:xfrm>
          <a:prstGeom prst="rect">
            <a:avLst/>
          </a:prstGeom>
          <a:solidFill>
            <a:schemeClr val="bg2"/>
          </a:solidFill>
        </p:spPr>
        <p:txBody>
          <a:bodyPr wrap="square" rtlCol="0">
            <a:spAutoFit/>
          </a:bodyPr>
          <a:lstStyle/>
          <a:p>
            <a:r>
              <a:rPr lang="en-US" dirty="0"/>
              <a:t>  </a:t>
            </a:r>
          </a:p>
        </p:txBody>
      </p:sp>
      <p:sp>
        <p:nvSpPr>
          <p:cNvPr id="7" name="Oval 6">
            <a:extLst>
              <a:ext uri="{FF2B5EF4-FFF2-40B4-BE49-F238E27FC236}">
                <a16:creationId xmlns:a16="http://schemas.microsoft.com/office/drawing/2014/main" xmlns="" id="{71962608-1A26-1FE1-A1B7-D53A32E17398}"/>
              </a:ext>
            </a:extLst>
          </p:cNvPr>
          <p:cNvSpPr/>
          <p:nvPr/>
        </p:nvSpPr>
        <p:spPr>
          <a:xfrm>
            <a:off x="1079969" y="2717932"/>
            <a:ext cx="838200" cy="739308"/>
          </a:xfrm>
          <a:prstGeom prst="ellipse">
            <a:avLst/>
          </a:prstGeom>
          <a:noFill/>
          <a:ln w="38100">
            <a:solidFill>
              <a:srgbClr val="FF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xmlns="" id="{31322307-727E-7CAA-8791-6812BED1BACD}"/>
              </a:ext>
            </a:extLst>
          </p:cNvPr>
          <p:cNvSpPr/>
          <p:nvPr/>
        </p:nvSpPr>
        <p:spPr>
          <a:xfrm rot="1139734">
            <a:off x="674363" y="2513815"/>
            <a:ext cx="654908" cy="507506"/>
          </a:xfrm>
          <a:prstGeom prst="notched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53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VFW</a:t>
            </a:r>
            <a:r>
              <a:rPr spc="-355" dirty="0"/>
              <a:t> </a:t>
            </a:r>
            <a:r>
              <a:rPr spc="-10" dirty="0"/>
              <a:t>Auxiliary</a:t>
            </a:r>
          </a:p>
        </p:txBody>
      </p:sp>
      <p:sp>
        <p:nvSpPr>
          <p:cNvPr id="9" name="TextBox 8">
            <a:extLst>
              <a:ext uri="{FF2B5EF4-FFF2-40B4-BE49-F238E27FC236}">
                <a16:creationId xmlns:a16="http://schemas.microsoft.com/office/drawing/2014/main" xmlns="" id="{192C5BED-A092-7FB7-1256-E7200DA908C9}"/>
              </a:ext>
            </a:extLst>
          </p:cNvPr>
          <p:cNvSpPr txBox="1"/>
          <p:nvPr/>
        </p:nvSpPr>
        <p:spPr>
          <a:xfrm>
            <a:off x="-4665" y="787939"/>
            <a:ext cx="10058400" cy="769441"/>
          </a:xfrm>
          <a:prstGeom prst="rect">
            <a:avLst/>
          </a:prstGeom>
          <a:noFill/>
        </p:spPr>
        <p:txBody>
          <a:bodyPr wrap="square">
            <a:spAutoFit/>
          </a:bodyPr>
          <a:lstStyle/>
          <a:p>
            <a:pPr algn="ctr">
              <a:lnSpc>
                <a:spcPct val="100000"/>
              </a:lnSpc>
              <a:spcBef>
                <a:spcPts val="95"/>
              </a:spcBef>
            </a:pPr>
            <a:r>
              <a:rPr lang="en-US" sz="4400" spc="-10" dirty="0">
                <a:cs typeface="Calibri"/>
              </a:rPr>
              <a:t>PRESIDENT</a:t>
            </a:r>
            <a:r>
              <a:rPr lang="en-US" sz="4400" spc="-145" dirty="0">
                <a:cs typeface="Calibri"/>
              </a:rPr>
              <a:t> </a:t>
            </a:r>
            <a:r>
              <a:rPr lang="en-US" sz="4400" dirty="0">
                <a:cs typeface="Calibri"/>
              </a:rPr>
              <a:t>&amp;</a:t>
            </a:r>
            <a:r>
              <a:rPr lang="en-US" sz="4400" spc="-140" dirty="0">
                <a:cs typeface="Calibri"/>
              </a:rPr>
              <a:t> </a:t>
            </a:r>
            <a:r>
              <a:rPr lang="en-US" sz="4400" spc="-40" dirty="0">
                <a:cs typeface="Calibri"/>
              </a:rPr>
              <a:t>TREASURER</a:t>
            </a:r>
            <a:r>
              <a:rPr lang="en-US" sz="4400" spc="-114" dirty="0">
                <a:cs typeface="Calibri"/>
              </a:rPr>
              <a:t> </a:t>
            </a:r>
            <a:r>
              <a:rPr lang="en-US" sz="4400" spc="-10" dirty="0">
                <a:cs typeface="Calibri"/>
              </a:rPr>
              <a:t>BOND</a:t>
            </a:r>
          </a:p>
        </p:txBody>
      </p:sp>
      <p:pic>
        <p:nvPicPr>
          <p:cNvPr id="11" name="Picture 10">
            <a:extLst>
              <a:ext uri="{FF2B5EF4-FFF2-40B4-BE49-F238E27FC236}">
                <a16:creationId xmlns:a16="http://schemas.microsoft.com/office/drawing/2014/main" xmlns="" id="{5C524C46-32F0-E683-DE7D-BF93D4B4BA8B}"/>
              </a:ext>
            </a:extLst>
          </p:cNvPr>
          <p:cNvPicPr>
            <a:picLocks noChangeAspect="1"/>
          </p:cNvPicPr>
          <p:nvPr/>
        </p:nvPicPr>
        <p:blipFill>
          <a:blip r:embed="rId3"/>
          <a:stretch>
            <a:fillRect/>
          </a:stretch>
        </p:blipFill>
        <p:spPr>
          <a:xfrm>
            <a:off x="20216" y="1557380"/>
            <a:ext cx="10058400" cy="4328223"/>
          </a:xfrm>
          <a:prstGeom prst="rect">
            <a:avLst/>
          </a:prstGeom>
        </p:spPr>
      </p:pic>
      <p:sp>
        <p:nvSpPr>
          <p:cNvPr id="13" name="Arrow: Down 12">
            <a:extLst>
              <a:ext uri="{FF2B5EF4-FFF2-40B4-BE49-F238E27FC236}">
                <a16:creationId xmlns:a16="http://schemas.microsoft.com/office/drawing/2014/main" xmlns="" id="{79B09F0D-1463-B6C0-D396-028C7C571F59}"/>
              </a:ext>
            </a:extLst>
          </p:cNvPr>
          <p:cNvSpPr/>
          <p:nvPr/>
        </p:nvSpPr>
        <p:spPr>
          <a:xfrm>
            <a:off x="914400" y="1649225"/>
            <a:ext cx="609600" cy="877081"/>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a:t>
            </a:r>
          </a:p>
        </p:txBody>
      </p:sp>
      <p:sp>
        <p:nvSpPr>
          <p:cNvPr id="14" name="Arrow: Left 13">
            <a:extLst>
              <a:ext uri="{FF2B5EF4-FFF2-40B4-BE49-F238E27FC236}">
                <a16:creationId xmlns:a16="http://schemas.microsoft.com/office/drawing/2014/main" xmlns="" id="{08DC84E4-AEF7-937F-860B-4746EE621345}"/>
              </a:ext>
            </a:extLst>
          </p:cNvPr>
          <p:cNvSpPr/>
          <p:nvPr/>
        </p:nvSpPr>
        <p:spPr>
          <a:xfrm>
            <a:off x="6262665" y="4648200"/>
            <a:ext cx="1035429" cy="6787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9C2ADEC-1EC9-92A4-5726-479FB97DFD8B}"/>
              </a:ext>
            </a:extLst>
          </p:cNvPr>
          <p:cNvSpPr/>
          <p:nvPr/>
        </p:nvSpPr>
        <p:spPr>
          <a:xfrm>
            <a:off x="7315200" y="2057400"/>
            <a:ext cx="914400" cy="1524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583DD99-A43A-87D1-7B6C-5F25FF2B8629}"/>
              </a:ext>
            </a:extLst>
          </p:cNvPr>
          <p:cNvSpPr/>
          <p:nvPr/>
        </p:nvSpPr>
        <p:spPr>
          <a:xfrm>
            <a:off x="114362" y="3500173"/>
            <a:ext cx="5029200" cy="3370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AUXILIARY 1234 DEPARTMENT OF FLORIDA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058399" cy="777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F7A101B2-08D2-BB35-90E5-CEC747E76E12}"/>
              </a:ext>
            </a:extLst>
          </p:cNvPr>
          <p:cNvSpPr txBox="1"/>
          <p:nvPr/>
        </p:nvSpPr>
        <p:spPr>
          <a:xfrm>
            <a:off x="495621" y="489725"/>
            <a:ext cx="8553074" cy="88592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kern="1200" spc="-10" dirty="0">
                <a:solidFill>
                  <a:schemeClr val="tx1"/>
                </a:solidFill>
                <a:latin typeface="+mj-lt"/>
                <a:ea typeface="+mj-ea"/>
                <a:cs typeface="+mj-cs"/>
              </a:rPr>
              <a:t>PRESIDENT</a:t>
            </a:r>
            <a:r>
              <a:rPr lang="en-US" sz="4400" kern="1200" spc="-145" dirty="0">
                <a:solidFill>
                  <a:schemeClr val="tx1"/>
                </a:solidFill>
                <a:latin typeface="+mj-lt"/>
                <a:ea typeface="+mj-ea"/>
                <a:cs typeface="+mj-cs"/>
              </a:rPr>
              <a:t> </a:t>
            </a:r>
            <a:r>
              <a:rPr lang="en-US" sz="4400" kern="1200" dirty="0">
                <a:solidFill>
                  <a:schemeClr val="tx1"/>
                </a:solidFill>
                <a:latin typeface="+mj-lt"/>
                <a:ea typeface="+mj-ea"/>
                <a:cs typeface="+mj-cs"/>
              </a:rPr>
              <a:t>&amp;</a:t>
            </a:r>
            <a:r>
              <a:rPr lang="en-US" sz="4400" kern="1200" spc="-140" dirty="0">
                <a:solidFill>
                  <a:schemeClr val="tx1"/>
                </a:solidFill>
                <a:latin typeface="+mj-lt"/>
                <a:ea typeface="+mj-ea"/>
                <a:cs typeface="+mj-cs"/>
              </a:rPr>
              <a:t> </a:t>
            </a:r>
            <a:r>
              <a:rPr lang="en-US" sz="4400" kern="1200" spc="-40" dirty="0">
                <a:solidFill>
                  <a:schemeClr val="tx1"/>
                </a:solidFill>
                <a:latin typeface="+mj-lt"/>
                <a:ea typeface="+mj-ea"/>
                <a:cs typeface="+mj-cs"/>
              </a:rPr>
              <a:t>TREASURER</a:t>
            </a:r>
            <a:r>
              <a:rPr lang="en-US" sz="4400" kern="1200" spc="-114" dirty="0">
                <a:solidFill>
                  <a:schemeClr val="tx1"/>
                </a:solidFill>
                <a:latin typeface="+mj-lt"/>
                <a:ea typeface="+mj-ea"/>
                <a:cs typeface="+mj-cs"/>
              </a:rPr>
              <a:t> </a:t>
            </a:r>
            <a:r>
              <a:rPr lang="en-US" sz="4400" kern="1200" spc="-10" dirty="0">
                <a:solidFill>
                  <a:schemeClr val="tx1"/>
                </a:solidFill>
                <a:latin typeface="+mj-lt"/>
                <a:ea typeface="+mj-ea"/>
                <a:cs typeface="+mj-cs"/>
              </a:rPr>
              <a:t>BOND</a:t>
            </a:r>
          </a:p>
        </p:txBody>
      </p:sp>
      <p:grpSp>
        <p:nvGrpSpPr>
          <p:cNvPr id="28" name="Group 27">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264817"/>
            <a:ext cx="9648432" cy="886466"/>
            <a:chOff x="-2" y="1998368"/>
            <a:chExt cx="11695083" cy="782176"/>
          </a:xfrm>
        </p:grpSpPr>
        <p:sp>
          <p:nvSpPr>
            <p:cNvPr id="29" name="Rectangle 28">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96822"/>
            <a:ext cx="9391273" cy="47008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idx="1"/>
          </p:nvPr>
        </p:nvSpPr>
        <p:spPr>
          <a:xfrm>
            <a:off x="409968" y="2667000"/>
            <a:ext cx="8702779" cy="4172712"/>
          </a:xfrm>
          <a:prstGeom prst="rect">
            <a:avLst/>
          </a:prstGeom>
        </p:spPr>
        <p:txBody>
          <a:bodyPr vert="horz" lIns="91440" tIns="45720" rIns="91440" bIns="45720" rtlCol="0" anchor="ctr">
            <a:normAutofit fontScale="92500" lnSpcReduction="10000"/>
          </a:bodyPr>
          <a:lstStyle/>
          <a:p>
            <a:pPr marL="0" indent="-228600" defTabSz="914400">
              <a:spcBef>
                <a:spcPts val="2140"/>
              </a:spcBef>
            </a:pPr>
            <a:r>
              <a:rPr lang="en-US" sz="2400" dirty="0"/>
              <a:t>Section</a:t>
            </a:r>
            <a:r>
              <a:rPr lang="en-US" sz="2400" spc="-40" dirty="0"/>
              <a:t> </a:t>
            </a:r>
            <a:r>
              <a:rPr lang="en-US" sz="2400" dirty="0"/>
              <a:t>814</a:t>
            </a:r>
            <a:r>
              <a:rPr lang="en-US" sz="2400" spc="-45" dirty="0"/>
              <a:t> </a:t>
            </a:r>
            <a:r>
              <a:rPr lang="en-US" sz="2400" dirty="0"/>
              <a:t>of</a:t>
            </a:r>
            <a:r>
              <a:rPr lang="en-US" sz="2400" spc="-25" dirty="0"/>
              <a:t> </a:t>
            </a:r>
            <a:r>
              <a:rPr lang="en-US" sz="2400" dirty="0"/>
              <a:t>National</a:t>
            </a:r>
            <a:r>
              <a:rPr lang="en-US" sz="2400" spc="-30" dirty="0"/>
              <a:t> </a:t>
            </a:r>
            <a:r>
              <a:rPr lang="en-US" sz="2400" spc="-10" dirty="0"/>
              <a:t>Bylaws:</a:t>
            </a:r>
            <a:endParaRPr lang="en-US" sz="2400" dirty="0"/>
          </a:p>
          <a:p>
            <a:pPr marL="457200" marR="119380" indent="-228600" defTabSz="914400">
              <a:spcBef>
                <a:spcPts val="550"/>
              </a:spcBef>
              <a:tabLst>
                <a:tab pos="758952" algn="l"/>
              </a:tabLst>
            </a:pPr>
            <a:r>
              <a:rPr lang="en-US" sz="2400" cap="none" dirty="0"/>
              <a:t>The</a:t>
            </a:r>
            <a:r>
              <a:rPr lang="en-US" sz="2400" cap="none" spc="-35" dirty="0"/>
              <a:t> </a:t>
            </a:r>
            <a:r>
              <a:rPr lang="en-US" sz="2400" cap="none" dirty="0"/>
              <a:t>bond</a:t>
            </a:r>
            <a:r>
              <a:rPr lang="en-US" sz="2400" cap="none" spc="-20" dirty="0"/>
              <a:t> </a:t>
            </a:r>
            <a:r>
              <a:rPr lang="en-US" sz="2400" cap="none" dirty="0"/>
              <a:t>must</a:t>
            </a:r>
            <a:r>
              <a:rPr lang="en-US" sz="2400" cap="none" spc="-25" dirty="0"/>
              <a:t> </a:t>
            </a:r>
            <a:r>
              <a:rPr lang="en-US" sz="2400" cap="none" dirty="0"/>
              <a:t>be</a:t>
            </a:r>
            <a:r>
              <a:rPr lang="en-US" sz="2400" cap="none" spc="-20" dirty="0"/>
              <a:t> </a:t>
            </a:r>
            <a:r>
              <a:rPr lang="en-US" sz="2400" cap="none" dirty="0"/>
              <a:t>in</a:t>
            </a:r>
            <a:r>
              <a:rPr lang="en-US" sz="2400" cap="none" spc="-20" dirty="0"/>
              <a:t> </a:t>
            </a:r>
            <a:r>
              <a:rPr lang="en-US" sz="2400" cap="none" dirty="0"/>
              <a:t>a</a:t>
            </a:r>
            <a:r>
              <a:rPr lang="en-US" sz="2400" cap="none" spc="-25" dirty="0"/>
              <a:t> </a:t>
            </a:r>
            <a:r>
              <a:rPr lang="en-US" sz="2400" cap="none" dirty="0"/>
              <a:t>sum</a:t>
            </a:r>
            <a:r>
              <a:rPr lang="en-US" sz="2400" cap="none" spc="-20" dirty="0"/>
              <a:t> </a:t>
            </a:r>
            <a:r>
              <a:rPr lang="en-US" sz="2400" cap="none" dirty="0"/>
              <a:t>at</a:t>
            </a:r>
            <a:r>
              <a:rPr lang="en-US" sz="2400" cap="none" spc="-20" dirty="0"/>
              <a:t> </a:t>
            </a:r>
            <a:r>
              <a:rPr lang="en-US" sz="2400" cap="none" dirty="0"/>
              <a:t>least</a:t>
            </a:r>
            <a:r>
              <a:rPr lang="en-US" sz="2400" cap="none" spc="-25" dirty="0"/>
              <a:t> </a:t>
            </a:r>
            <a:r>
              <a:rPr lang="en-US" sz="2400" cap="none" dirty="0"/>
              <a:t>double</a:t>
            </a:r>
            <a:r>
              <a:rPr lang="en-US" sz="2400" cap="none" spc="-20" dirty="0"/>
              <a:t> </a:t>
            </a:r>
            <a:r>
              <a:rPr lang="en-US" sz="2400" cap="none" dirty="0"/>
              <a:t>the</a:t>
            </a:r>
            <a:r>
              <a:rPr lang="en-US" sz="2400" cap="none" spc="-20" dirty="0"/>
              <a:t> </a:t>
            </a:r>
            <a:r>
              <a:rPr lang="en-US" sz="2400" cap="none" dirty="0"/>
              <a:t>amount</a:t>
            </a:r>
            <a:r>
              <a:rPr lang="en-US" sz="2400" cap="none" spc="-35" dirty="0"/>
              <a:t> </a:t>
            </a:r>
            <a:r>
              <a:rPr lang="en-US" sz="2400" cap="none" spc="-25" dirty="0"/>
              <a:t>of </a:t>
            </a:r>
            <a:r>
              <a:rPr lang="en-US" sz="2400" cap="none" dirty="0"/>
              <a:t>funds</a:t>
            </a:r>
            <a:r>
              <a:rPr lang="en-US" sz="2400" cap="none" spc="-35" dirty="0"/>
              <a:t> </a:t>
            </a:r>
            <a:r>
              <a:rPr lang="en-US" sz="2400" cap="none" dirty="0"/>
              <a:t>and</a:t>
            </a:r>
            <a:r>
              <a:rPr lang="en-US" sz="2400" cap="none" spc="-35" dirty="0"/>
              <a:t> </a:t>
            </a:r>
            <a:r>
              <a:rPr lang="en-US" sz="2400" cap="none" dirty="0"/>
              <a:t>value</a:t>
            </a:r>
            <a:r>
              <a:rPr lang="en-US" sz="2400" cap="none" spc="-30" dirty="0"/>
              <a:t> </a:t>
            </a:r>
            <a:r>
              <a:rPr lang="en-US" sz="2400" cap="none" dirty="0"/>
              <a:t>of</a:t>
            </a:r>
            <a:r>
              <a:rPr lang="en-US" sz="2400" cap="none" spc="-35" dirty="0"/>
              <a:t> </a:t>
            </a:r>
            <a:r>
              <a:rPr lang="en-US" sz="2400" cap="none" dirty="0"/>
              <a:t>property</a:t>
            </a:r>
            <a:r>
              <a:rPr lang="en-US" sz="2400" cap="none" spc="-30" dirty="0"/>
              <a:t> </a:t>
            </a:r>
            <a:r>
              <a:rPr lang="en-US" sz="2400" cap="none" dirty="0"/>
              <a:t>for</a:t>
            </a:r>
            <a:r>
              <a:rPr lang="en-US" sz="2400" cap="none" spc="-35" dirty="0"/>
              <a:t> </a:t>
            </a:r>
            <a:r>
              <a:rPr lang="en-US" sz="2400" cap="none" dirty="0"/>
              <a:t>which</a:t>
            </a:r>
            <a:r>
              <a:rPr lang="en-US" sz="2400" cap="none" spc="-30" dirty="0"/>
              <a:t> </a:t>
            </a:r>
            <a:r>
              <a:rPr lang="en-US" sz="2400" cap="none" dirty="0"/>
              <a:t>the</a:t>
            </a:r>
            <a:r>
              <a:rPr lang="en-US" sz="2400" cap="none" spc="-35" dirty="0"/>
              <a:t> P</a:t>
            </a:r>
            <a:r>
              <a:rPr lang="en-US" sz="2400" cap="none" dirty="0"/>
              <a:t>resident</a:t>
            </a:r>
            <a:r>
              <a:rPr lang="en-US" sz="2400" cap="none" spc="-30" dirty="0"/>
              <a:t> </a:t>
            </a:r>
            <a:r>
              <a:rPr lang="en-US" sz="2400" cap="none" spc="-50" dirty="0"/>
              <a:t>&amp; </a:t>
            </a:r>
            <a:r>
              <a:rPr lang="en-US" sz="2400" cap="none" spc="-10" dirty="0"/>
              <a:t>Treasurer</a:t>
            </a:r>
            <a:r>
              <a:rPr lang="en-US" sz="2400" cap="none" spc="-45" dirty="0"/>
              <a:t> </a:t>
            </a:r>
            <a:r>
              <a:rPr lang="en-US" sz="2400" cap="none" dirty="0"/>
              <a:t>may</a:t>
            </a:r>
            <a:r>
              <a:rPr lang="en-US" sz="2400" cap="none" spc="-65" dirty="0"/>
              <a:t> </a:t>
            </a:r>
            <a:r>
              <a:rPr lang="en-US" sz="2400" cap="none" dirty="0"/>
              <a:t>be</a:t>
            </a:r>
            <a:r>
              <a:rPr lang="en-US" sz="2400" cap="none" spc="-60" dirty="0"/>
              <a:t> </a:t>
            </a:r>
            <a:r>
              <a:rPr lang="en-US" sz="2400" cap="none" spc="-10" dirty="0"/>
              <a:t>accountable</a:t>
            </a:r>
            <a:endParaRPr lang="en-US" sz="2400" cap="none" dirty="0"/>
          </a:p>
          <a:p>
            <a:pPr marL="457200" indent="-228600" defTabSz="914400">
              <a:spcBef>
                <a:spcPts val="600"/>
              </a:spcBef>
              <a:tabLst>
                <a:tab pos="758952" algn="l"/>
              </a:tabLst>
            </a:pPr>
            <a:r>
              <a:rPr lang="en-US" sz="2400" cap="none" dirty="0"/>
              <a:t>The</a:t>
            </a:r>
            <a:r>
              <a:rPr lang="en-US" sz="2400" cap="none" spc="-30" dirty="0"/>
              <a:t> </a:t>
            </a:r>
            <a:r>
              <a:rPr lang="en-US" sz="2400" cap="none" dirty="0"/>
              <a:t>amount</a:t>
            </a:r>
            <a:r>
              <a:rPr lang="en-US" sz="2400" cap="none" spc="-25" dirty="0"/>
              <a:t> </a:t>
            </a:r>
            <a:r>
              <a:rPr lang="en-US" sz="2400" cap="none" dirty="0"/>
              <a:t>of</a:t>
            </a:r>
            <a:r>
              <a:rPr lang="en-US" sz="2400" cap="none" spc="-15" dirty="0"/>
              <a:t> </a:t>
            </a:r>
            <a:r>
              <a:rPr lang="en-US" sz="2400" cap="none" dirty="0"/>
              <a:t>the</a:t>
            </a:r>
            <a:r>
              <a:rPr lang="en-US" sz="2400" cap="none" spc="-20" dirty="0"/>
              <a:t> </a:t>
            </a:r>
            <a:r>
              <a:rPr lang="en-US" sz="2400" b="1" cap="none" dirty="0"/>
              <a:t>bond</a:t>
            </a:r>
            <a:r>
              <a:rPr lang="en-US" sz="2400" b="1" cap="none" spc="-25" dirty="0"/>
              <a:t> </a:t>
            </a:r>
            <a:r>
              <a:rPr lang="en-US" sz="2400" b="1" cap="none" dirty="0"/>
              <a:t>shall</a:t>
            </a:r>
            <a:r>
              <a:rPr lang="en-US" sz="2400" b="1" cap="none" spc="-20" dirty="0"/>
              <a:t> </a:t>
            </a:r>
            <a:r>
              <a:rPr lang="en-US" sz="2400" b="1" cap="none" dirty="0"/>
              <a:t>be</a:t>
            </a:r>
            <a:r>
              <a:rPr lang="en-US" sz="2400" b="1" cap="none" spc="-20" dirty="0"/>
              <a:t> </a:t>
            </a:r>
            <a:r>
              <a:rPr lang="en-US" sz="2400" b="1" cap="none" dirty="0"/>
              <a:t>approved</a:t>
            </a:r>
            <a:r>
              <a:rPr lang="en-US" sz="2400" b="1" cap="none" spc="-20" dirty="0"/>
              <a:t> </a:t>
            </a:r>
            <a:r>
              <a:rPr lang="en-US" sz="2400" b="1" cap="none" dirty="0"/>
              <a:t>by</a:t>
            </a:r>
            <a:r>
              <a:rPr lang="en-US" sz="2400" b="1" cap="none" spc="-20" dirty="0"/>
              <a:t> </a:t>
            </a:r>
            <a:r>
              <a:rPr lang="en-US" sz="2400" b="1" cap="none" dirty="0"/>
              <a:t>the</a:t>
            </a:r>
            <a:r>
              <a:rPr lang="en-US" sz="2400" b="1" cap="none" spc="-20" dirty="0"/>
              <a:t> body </a:t>
            </a:r>
            <a:r>
              <a:rPr lang="en-US" sz="2400" cap="none" dirty="0"/>
              <a:t>and</a:t>
            </a:r>
            <a:r>
              <a:rPr lang="en-US" sz="2400" cap="none" spc="-30" dirty="0"/>
              <a:t> </a:t>
            </a:r>
            <a:r>
              <a:rPr lang="en-US" sz="2400" cap="none" dirty="0"/>
              <a:t>the</a:t>
            </a:r>
            <a:r>
              <a:rPr lang="en-US" sz="2400" cap="none" spc="-20" dirty="0"/>
              <a:t> </a:t>
            </a:r>
            <a:r>
              <a:rPr lang="en-US" sz="2400" cap="none" dirty="0"/>
              <a:t>bond</a:t>
            </a:r>
            <a:r>
              <a:rPr lang="en-US" sz="2400" cap="none" spc="-20" dirty="0"/>
              <a:t> </a:t>
            </a:r>
            <a:r>
              <a:rPr lang="en-US" sz="2400" cap="none" dirty="0"/>
              <a:t>premium</a:t>
            </a:r>
            <a:r>
              <a:rPr lang="en-US" sz="2400" cap="none" spc="-20" dirty="0"/>
              <a:t> </a:t>
            </a:r>
            <a:r>
              <a:rPr lang="en-US" sz="2400" cap="none" dirty="0"/>
              <a:t>shall</a:t>
            </a:r>
            <a:r>
              <a:rPr lang="en-US" sz="2400" cap="none" spc="-20" dirty="0"/>
              <a:t> </a:t>
            </a:r>
            <a:r>
              <a:rPr lang="en-US" sz="2400" cap="none" dirty="0"/>
              <a:t>be</a:t>
            </a:r>
            <a:r>
              <a:rPr lang="en-US" sz="2400" cap="none" spc="-15" dirty="0"/>
              <a:t> </a:t>
            </a:r>
            <a:r>
              <a:rPr lang="en-US" sz="2400" cap="none" dirty="0"/>
              <a:t>paid</a:t>
            </a:r>
            <a:r>
              <a:rPr lang="en-US" sz="2400" cap="none" spc="-20" dirty="0"/>
              <a:t> </a:t>
            </a:r>
            <a:r>
              <a:rPr lang="en-US" sz="2400" cap="none" dirty="0"/>
              <a:t>from</a:t>
            </a:r>
            <a:r>
              <a:rPr lang="en-US" sz="2400" cap="none" spc="-25" dirty="0"/>
              <a:t> </a:t>
            </a:r>
            <a:r>
              <a:rPr lang="en-US" sz="2400" cap="none" dirty="0"/>
              <a:t>their</a:t>
            </a:r>
            <a:r>
              <a:rPr lang="en-US" sz="2400" cap="none" spc="-15" dirty="0"/>
              <a:t> </a:t>
            </a:r>
            <a:r>
              <a:rPr lang="en-US" sz="2400" cap="none" spc="-10" dirty="0"/>
              <a:t>funds</a:t>
            </a:r>
            <a:endParaRPr lang="en-US" sz="2400" cap="none" dirty="0"/>
          </a:p>
          <a:p>
            <a:pPr marL="457200" marR="5080" indent="-228600" defTabSz="914400">
              <a:spcBef>
                <a:spcPts val="600"/>
              </a:spcBef>
              <a:tabLst>
                <a:tab pos="758952" algn="l"/>
              </a:tabLst>
            </a:pPr>
            <a:r>
              <a:rPr lang="en-US" sz="2400" cap="none" dirty="0"/>
              <a:t>The</a:t>
            </a:r>
            <a:r>
              <a:rPr lang="en-US" sz="2400" cap="none" spc="-25" dirty="0"/>
              <a:t> </a:t>
            </a:r>
            <a:r>
              <a:rPr lang="en-US" sz="2400" cap="none" dirty="0"/>
              <a:t>office</a:t>
            </a:r>
            <a:r>
              <a:rPr lang="en-US" sz="2400" cap="none" spc="-20" dirty="0"/>
              <a:t> </a:t>
            </a:r>
            <a:r>
              <a:rPr lang="en-US" sz="2400" cap="none" dirty="0"/>
              <a:t>of</a:t>
            </a:r>
            <a:r>
              <a:rPr lang="en-US" sz="2400" cap="none" spc="-25" dirty="0"/>
              <a:t> P</a:t>
            </a:r>
            <a:r>
              <a:rPr lang="en-US" sz="2400" cap="none" dirty="0"/>
              <a:t>resident</a:t>
            </a:r>
            <a:r>
              <a:rPr lang="en-US" sz="2400" cap="none" spc="-30" dirty="0"/>
              <a:t> </a:t>
            </a:r>
            <a:r>
              <a:rPr lang="en-US" sz="2400" cap="none" dirty="0"/>
              <a:t>shall</a:t>
            </a:r>
            <a:r>
              <a:rPr lang="en-US" sz="2400" cap="none" spc="-25" dirty="0"/>
              <a:t> </a:t>
            </a:r>
            <a:r>
              <a:rPr lang="en-US" sz="2400" cap="none" dirty="0"/>
              <a:t>hold</a:t>
            </a:r>
            <a:r>
              <a:rPr lang="en-US" sz="2400" cap="none" spc="-25" dirty="0"/>
              <a:t> </a:t>
            </a:r>
            <a:r>
              <a:rPr lang="en-US" sz="2400" cap="none" dirty="0"/>
              <a:t>the</a:t>
            </a:r>
            <a:r>
              <a:rPr lang="en-US" sz="2400" cap="none" spc="-25" dirty="0"/>
              <a:t> </a:t>
            </a:r>
            <a:r>
              <a:rPr lang="en-US" sz="2400" cap="none" dirty="0"/>
              <a:t>original</a:t>
            </a:r>
            <a:r>
              <a:rPr lang="en-US" sz="2400" cap="none" spc="-40" dirty="0"/>
              <a:t> </a:t>
            </a:r>
            <a:r>
              <a:rPr lang="en-US" sz="2400" cap="none" dirty="0"/>
              <a:t>bond</a:t>
            </a:r>
            <a:r>
              <a:rPr lang="en-US" sz="2400" cap="none" spc="-25" dirty="0"/>
              <a:t> </a:t>
            </a:r>
            <a:r>
              <a:rPr lang="en-US" sz="2400" cap="none" dirty="0"/>
              <a:t>of</a:t>
            </a:r>
            <a:r>
              <a:rPr lang="en-US" sz="2400" cap="none" spc="-25" dirty="0"/>
              <a:t> </a:t>
            </a:r>
            <a:r>
              <a:rPr lang="en-US" sz="2400" cap="none" spc="-20" dirty="0"/>
              <a:t>both </a:t>
            </a:r>
            <a:r>
              <a:rPr lang="en-US" sz="2400" cap="none" spc="-10" dirty="0"/>
              <a:t>offices</a:t>
            </a:r>
          </a:p>
          <a:p>
            <a:pPr marL="457200" marR="5080" indent="-228600" defTabSz="914400">
              <a:spcBef>
                <a:spcPts val="600"/>
              </a:spcBef>
              <a:tabLst>
                <a:tab pos="758952" algn="l"/>
              </a:tabLst>
            </a:pPr>
            <a:r>
              <a:rPr lang="en-US" sz="2400" cap="none" dirty="0"/>
              <a:t>Any</a:t>
            </a:r>
            <a:r>
              <a:rPr lang="en-US" sz="2400" cap="none" spc="-45" dirty="0"/>
              <a:t> </a:t>
            </a:r>
            <a:r>
              <a:rPr lang="en-US" sz="2400" cap="none" spc="-10" dirty="0"/>
              <a:t>Auxiliary failing</a:t>
            </a:r>
            <a:r>
              <a:rPr lang="en-US" sz="2400" cap="none" spc="-45" dirty="0"/>
              <a:t> </a:t>
            </a:r>
            <a:r>
              <a:rPr lang="en-US" sz="2400" cap="none" dirty="0"/>
              <a:t>to</a:t>
            </a:r>
            <a:r>
              <a:rPr lang="en-US" sz="2400" cap="none" spc="-45" dirty="0"/>
              <a:t> </a:t>
            </a:r>
            <a:r>
              <a:rPr lang="en-US" sz="2400" cap="none" dirty="0"/>
              <a:t>have</a:t>
            </a:r>
            <a:r>
              <a:rPr lang="en-US" sz="2400" cap="none" spc="-65" dirty="0"/>
              <a:t> </a:t>
            </a:r>
            <a:r>
              <a:rPr lang="en-US" sz="2400" cap="none" dirty="0"/>
              <a:t>the</a:t>
            </a:r>
            <a:r>
              <a:rPr lang="en-US" sz="2400" cap="none" spc="-65" dirty="0"/>
              <a:t> </a:t>
            </a:r>
            <a:r>
              <a:rPr lang="en-US" sz="2400" cap="none" dirty="0"/>
              <a:t>office</a:t>
            </a:r>
            <a:r>
              <a:rPr lang="en-US" sz="2400" cap="none" spc="-65" dirty="0"/>
              <a:t> </a:t>
            </a:r>
            <a:r>
              <a:rPr lang="en-US" sz="2400" cap="none" spc="-25" dirty="0"/>
              <a:t>of P</a:t>
            </a:r>
            <a:r>
              <a:rPr lang="en-US" sz="2400" cap="none" dirty="0"/>
              <a:t>resident</a:t>
            </a:r>
            <a:r>
              <a:rPr lang="en-US" sz="2400" cap="none" spc="-60" dirty="0"/>
              <a:t> </a:t>
            </a:r>
            <a:r>
              <a:rPr lang="en-US" sz="2400" cap="none" dirty="0"/>
              <a:t>&amp;</a:t>
            </a:r>
            <a:r>
              <a:rPr lang="en-US" sz="2400" cap="none" spc="-55" dirty="0"/>
              <a:t> </a:t>
            </a:r>
            <a:r>
              <a:rPr lang="en-US" sz="2400" cap="none" spc="-20" dirty="0"/>
              <a:t>Treasurer</a:t>
            </a:r>
            <a:r>
              <a:rPr lang="en-US" sz="2400" cap="none" spc="-55" dirty="0"/>
              <a:t> </a:t>
            </a:r>
            <a:r>
              <a:rPr lang="en-US" sz="2400" cap="none" dirty="0"/>
              <a:t>bonded shall</a:t>
            </a:r>
            <a:r>
              <a:rPr lang="en-US" sz="2400" cap="none" spc="-55" dirty="0"/>
              <a:t> </a:t>
            </a:r>
            <a:r>
              <a:rPr lang="en-US" sz="2400" cap="none" dirty="0"/>
              <a:t>be</a:t>
            </a:r>
            <a:r>
              <a:rPr lang="en-US" sz="2400" cap="none" spc="-50" dirty="0"/>
              <a:t> </a:t>
            </a:r>
            <a:r>
              <a:rPr lang="en-US" sz="2400" cap="none" spc="-10" dirty="0"/>
              <a:t>deprived </a:t>
            </a:r>
            <a:r>
              <a:rPr lang="en-US" sz="2400" cap="none" dirty="0"/>
              <a:t>of</a:t>
            </a:r>
            <a:r>
              <a:rPr lang="en-US" sz="2400" cap="none" spc="-20" dirty="0"/>
              <a:t> </a:t>
            </a:r>
            <a:r>
              <a:rPr lang="en-US" sz="2400" cap="none" dirty="0"/>
              <a:t>auxiliary</a:t>
            </a:r>
            <a:r>
              <a:rPr lang="en-US" sz="2400" cap="none" spc="-15" dirty="0"/>
              <a:t> </a:t>
            </a:r>
            <a:r>
              <a:rPr lang="en-US" sz="2400" cap="none" spc="-10" dirty="0"/>
              <a:t>representation</a:t>
            </a:r>
            <a:r>
              <a:rPr lang="en-US" sz="2400" cap="none" spc="-35" dirty="0"/>
              <a:t> </a:t>
            </a:r>
            <a:r>
              <a:rPr lang="en-US" sz="2400" cap="none" dirty="0"/>
              <a:t>on</a:t>
            </a:r>
            <a:r>
              <a:rPr lang="en-US" sz="2400" cap="none" spc="-20" dirty="0"/>
              <a:t> </a:t>
            </a:r>
            <a:r>
              <a:rPr lang="en-US" sz="2400" cap="none" dirty="0"/>
              <a:t>all</a:t>
            </a:r>
            <a:r>
              <a:rPr lang="en-US" sz="2400" cap="none" spc="-20" dirty="0"/>
              <a:t> </a:t>
            </a:r>
            <a:r>
              <a:rPr lang="en-US" sz="2400" cap="none" spc="-10" dirty="0"/>
              <a:t>levels</a:t>
            </a:r>
          </a:p>
          <a:p>
            <a:pPr marL="457200" marR="5080" indent="-228600" defTabSz="914400">
              <a:spcBef>
                <a:spcPts val="600"/>
              </a:spcBef>
              <a:tabLst>
                <a:tab pos="758952" algn="l"/>
              </a:tabLst>
            </a:pPr>
            <a:r>
              <a:rPr lang="en-US" sz="2400" cap="none" dirty="0"/>
              <a:t>After</a:t>
            </a:r>
            <a:r>
              <a:rPr lang="en-US" sz="2400" cap="none" spc="-30" dirty="0"/>
              <a:t> </a:t>
            </a:r>
            <a:r>
              <a:rPr lang="en-US" sz="2400" cap="none" dirty="0"/>
              <a:t>the</a:t>
            </a:r>
            <a:r>
              <a:rPr lang="en-US" sz="2400" cap="none" spc="-25" dirty="0"/>
              <a:t> </a:t>
            </a:r>
            <a:r>
              <a:rPr lang="en-US" sz="2400" cap="none" spc="-10" dirty="0"/>
              <a:t>installation</a:t>
            </a:r>
            <a:r>
              <a:rPr lang="en-US" sz="2400" cap="none" spc="-45" dirty="0"/>
              <a:t> </a:t>
            </a:r>
            <a:r>
              <a:rPr lang="en-US" sz="2400" cap="none" dirty="0"/>
              <a:t>report</a:t>
            </a:r>
            <a:r>
              <a:rPr lang="en-US" sz="2400" cap="none" spc="-25" dirty="0"/>
              <a:t> </a:t>
            </a:r>
            <a:r>
              <a:rPr lang="en-US" sz="2400" cap="none" dirty="0"/>
              <a:t>is</a:t>
            </a:r>
            <a:r>
              <a:rPr lang="en-US" sz="2400" cap="none" spc="-25" dirty="0"/>
              <a:t> </a:t>
            </a:r>
            <a:r>
              <a:rPr lang="en-US" sz="2400" cap="none" dirty="0"/>
              <a:t>input</a:t>
            </a:r>
            <a:r>
              <a:rPr lang="en-US" sz="2400" cap="none" spc="-40" dirty="0"/>
              <a:t>, </a:t>
            </a:r>
            <a:r>
              <a:rPr lang="en-US" sz="2400" cap="none" dirty="0"/>
              <a:t>a</a:t>
            </a:r>
            <a:r>
              <a:rPr lang="en-US" sz="2400" cap="none" spc="-20" dirty="0"/>
              <a:t> </a:t>
            </a:r>
            <a:r>
              <a:rPr lang="en-US" sz="2400" cap="none" dirty="0"/>
              <a:t>bond</a:t>
            </a:r>
            <a:r>
              <a:rPr lang="en-US" sz="2400" cap="none" spc="-25" dirty="0"/>
              <a:t> may </a:t>
            </a:r>
            <a:r>
              <a:rPr lang="en-US" sz="2400" cap="none" dirty="0"/>
              <a:t>be</a:t>
            </a:r>
            <a:r>
              <a:rPr lang="en-US" sz="2400" cap="none" spc="-35" dirty="0"/>
              <a:t> </a:t>
            </a:r>
            <a:r>
              <a:rPr lang="en-US" sz="2400" cap="none" dirty="0"/>
              <a:t>purchased</a:t>
            </a:r>
            <a:r>
              <a:rPr lang="en-US" sz="2400" cap="none" spc="-50" dirty="0"/>
              <a:t> </a:t>
            </a:r>
            <a:r>
              <a:rPr lang="en-US" sz="2400" cap="none" dirty="0"/>
              <a:t>by</a:t>
            </a:r>
            <a:r>
              <a:rPr lang="en-US" sz="2400" cap="none" spc="-30" dirty="0"/>
              <a:t> </a:t>
            </a:r>
            <a:r>
              <a:rPr lang="en-US" sz="2400" cap="none" dirty="0"/>
              <a:t>the</a:t>
            </a:r>
            <a:r>
              <a:rPr lang="en-US" sz="2400" cap="none" spc="-50" dirty="0"/>
              <a:t> </a:t>
            </a:r>
            <a:r>
              <a:rPr lang="en-US" sz="2400" cap="none" spc="-20" dirty="0"/>
              <a:t>Treasurer</a:t>
            </a:r>
            <a:r>
              <a:rPr lang="en-US" sz="2400" cap="none" spc="-30" dirty="0"/>
              <a:t> </a:t>
            </a:r>
            <a:r>
              <a:rPr lang="en-US" sz="2400" cap="none" dirty="0"/>
              <a:t>on</a:t>
            </a:r>
            <a:r>
              <a:rPr lang="en-US" sz="2400" cap="none" spc="-35" dirty="0"/>
              <a:t> </a:t>
            </a:r>
            <a:r>
              <a:rPr lang="en-US" sz="2400" cap="none" spc="-25" dirty="0"/>
              <a:t>7/1</a:t>
            </a:r>
          </a:p>
          <a:p>
            <a:pPr marL="457200" marR="5080" indent="-228600" defTabSz="914400">
              <a:spcBef>
                <a:spcPts val="600"/>
              </a:spcBef>
              <a:tabLst>
                <a:tab pos="758952" algn="l"/>
              </a:tabLst>
            </a:pPr>
            <a:r>
              <a:rPr lang="en-US" sz="2400" cap="none" dirty="0"/>
              <a:t>If</a:t>
            </a:r>
            <a:r>
              <a:rPr lang="en-US" sz="2400" cap="none" spc="-35" dirty="0"/>
              <a:t> </a:t>
            </a:r>
            <a:r>
              <a:rPr lang="en-US" sz="2400" cap="none" dirty="0"/>
              <a:t>an</a:t>
            </a:r>
            <a:r>
              <a:rPr lang="en-US" sz="2400" cap="none" spc="-20" dirty="0"/>
              <a:t> </a:t>
            </a:r>
            <a:r>
              <a:rPr lang="en-US" sz="2400" cap="none" spc="-10" dirty="0"/>
              <a:t>installation</a:t>
            </a:r>
            <a:r>
              <a:rPr lang="en-US" sz="2400" cap="none" spc="-40" dirty="0"/>
              <a:t> </a:t>
            </a:r>
            <a:r>
              <a:rPr lang="en-US" sz="2400" cap="none" dirty="0"/>
              <a:t>report</a:t>
            </a:r>
            <a:r>
              <a:rPr lang="en-US" sz="2400" cap="none" spc="-20" dirty="0"/>
              <a:t> </a:t>
            </a:r>
            <a:r>
              <a:rPr lang="en-US" sz="2400" cap="none" dirty="0"/>
              <a:t>is</a:t>
            </a:r>
            <a:r>
              <a:rPr lang="en-US" sz="2400" cap="none" spc="-20" dirty="0"/>
              <a:t> </a:t>
            </a:r>
            <a:r>
              <a:rPr lang="en-US" sz="2400" cap="none" dirty="0"/>
              <a:t>never</a:t>
            </a:r>
            <a:r>
              <a:rPr lang="en-US" sz="2400" cap="none" spc="-20" dirty="0"/>
              <a:t> </a:t>
            </a:r>
            <a:r>
              <a:rPr lang="en-US" sz="2400" cap="none" dirty="0"/>
              <a:t>input,</a:t>
            </a:r>
            <a:r>
              <a:rPr lang="en-US" sz="2400" cap="none" spc="-35" dirty="0"/>
              <a:t> </a:t>
            </a:r>
            <a:r>
              <a:rPr lang="en-US" sz="2400" cap="none" dirty="0"/>
              <a:t>a</a:t>
            </a:r>
            <a:r>
              <a:rPr lang="en-US" sz="2400" cap="none" spc="-20" dirty="0"/>
              <a:t> bond </a:t>
            </a:r>
            <a:r>
              <a:rPr lang="en-US" sz="2400" cap="none" dirty="0"/>
              <a:t>cannot</a:t>
            </a:r>
            <a:r>
              <a:rPr lang="en-US" sz="2400" cap="none" spc="-35" dirty="0"/>
              <a:t> </a:t>
            </a:r>
            <a:r>
              <a:rPr lang="en-US" sz="2400" cap="none" dirty="0"/>
              <a:t>be</a:t>
            </a:r>
            <a:r>
              <a:rPr lang="en-US" sz="2400" cap="none" spc="-20" dirty="0"/>
              <a:t> </a:t>
            </a:r>
            <a:r>
              <a:rPr lang="en-US" sz="2400" cap="none" dirty="0"/>
              <a:t>purchased</a:t>
            </a:r>
            <a:r>
              <a:rPr lang="en-US" sz="2400" cap="none" spc="-50" dirty="0"/>
              <a:t> </a:t>
            </a:r>
            <a:r>
              <a:rPr lang="en-US" sz="2400" cap="none" dirty="0"/>
              <a:t>by</a:t>
            </a:r>
            <a:r>
              <a:rPr lang="en-US" sz="2400" cap="none" spc="-20" dirty="0"/>
              <a:t> </a:t>
            </a:r>
            <a:r>
              <a:rPr lang="en-US" sz="2400" cap="none" dirty="0"/>
              <a:t>the</a:t>
            </a:r>
            <a:r>
              <a:rPr lang="en-US" sz="2400" cap="none" spc="-20" dirty="0"/>
              <a:t> </a:t>
            </a:r>
            <a:r>
              <a:rPr lang="en-US" sz="2400" cap="none" dirty="0"/>
              <a:t>auxiliary</a:t>
            </a:r>
            <a:r>
              <a:rPr lang="en-US" sz="2400" cap="none" spc="-15" dirty="0"/>
              <a:t> </a:t>
            </a:r>
            <a:r>
              <a:rPr lang="en-US" sz="2400" cap="none" spc="-10" dirty="0"/>
              <a:t>officers</a:t>
            </a:r>
          </a:p>
          <a:p>
            <a:pPr marL="812165" marR="5080" indent="-228600" defTabSz="914400">
              <a:spcBef>
                <a:spcPts val="600"/>
              </a:spcBef>
              <a:tabLst>
                <a:tab pos="755015" algn="l"/>
              </a:tabLst>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CFAF1C-6E48-4377-8CC8-18B73CE91FCF}">
  <we:reference id="wa200003891" version="1.0.0.1" store="en-US" storeType="OMEX"/>
  <we:alternateReferences>
    <we:reference id="WA20000389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817</TotalTime>
  <Words>1900</Words>
  <Application>Microsoft Office PowerPoint</Application>
  <PresentationFormat>Custom</PresentationFormat>
  <Paragraphs>212</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TREASURER WORKSHOP</vt:lpstr>
      <vt:lpstr>TOPICS COVERED</vt:lpstr>
      <vt:lpstr>ROLE OF A TREASURER</vt:lpstr>
      <vt:lpstr>ROLE OF A TREASURER      (Continued)</vt:lpstr>
      <vt:lpstr>PowerPoint Presentation</vt:lpstr>
      <vt:lpstr>PowerPoint Presentation</vt:lpstr>
      <vt:lpstr>VFW Auxiliary</vt:lpstr>
      <vt:lpstr>VFW Auxiliary</vt:lpstr>
      <vt:lpstr>PowerPoint Presentation</vt:lpstr>
      <vt:lpstr>PowerPoint Presentation</vt:lpstr>
      <vt:lpstr>VFW Auxiliary</vt:lpstr>
      <vt:lpstr>PowerPoint Presentation</vt:lpstr>
      <vt:lpstr>VFW Auxiliary</vt:lpstr>
      <vt:lpstr>VFW Auxiliary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FORMS</vt:lpstr>
      <vt:lpstr>MEMBERSHIP SUMMARY FORMS</vt:lpstr>
      <vt:lpstr>2025-2026 CONTRIBUTION FORM</vt:lpstr>
      <vt:lpstr>MEMBER CHANGE/UPDATE FORM</vt:lpstr>
      <vt:lpstr>MEMBERSHIP APPLICATION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Treasurer and Trustee Presentation.pptx</dc:title>
  <dc:creator>gmartin</dc:creator>
  <cp:lastModifiedBy>DebbiesPC</cp:lastModifiedBy>
  <cp:revision>24</cp:revision>
  <dcterms:created xsi:type="dcterms:W3CDTF">2023-07-09T13:44:06Z</dcterms:created>
  <dcterms:modified xsi:type="dcterms:W3CDTF">2025-07-15T20:24:21Z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2020-08-13T00:00:00Z</vt:filetime>
  </property>
  <property fmtid="{D5CDD505-2E9C-101B-9397-08002B2CF9AE}" pid="3" name="Creator">
    <vt:lpwstr>PScript5.dll Version 5.2.2</vt:lpwstr>
  </property>
  <property fmtid="{D5CDD505-2E9C-101B-9397-08002B2CF9AE}" pid="4" name="LastSaved">
    <vt:filetime>2023-07-09T00:00:00Z</vt:filetime>
  </property>
  <property fmtid="{D5CDD505-2E9C-101B-9397-08002B2CF9AE}" pid="5" name="Producer">
    <vt:lpwstr>Acrobat Distiller 15.0 (Windows)</vt:lpwstr>
  </property>
</Properties>
</file>